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256" r:id="rId2"/>
    <p:sldId id="269" r:id="rId3"/>
    <p:sldId id="257" r:id="rId4"/>
    <p:sldId id="259" r:id="rId5"/>
    <p:sldId id="260" r:id="rId6"/>
    <p:sldId id="265" r:id="rId7"/>
    <p:sldId id="261" r:id="rId8"/>
    <p:sldId id="266" r:id="rId9"/>
    <p:sldId id="263" r:id="rId10"/>
    <p:sldId id="267" r:id="rId11"/>
    <p:sldId id="297" r:id="rId12"/>
    <p:sldId id="300" r:id="rId13"/>
    <p:sldId id="301" r:id="rId14"/>
    <p:sldId id="304" r:id="rId15"/>
    <p:sldId id="305" r:id="rId16"/>
    <p:sldId id="270" r:id="rId17"/>
    <p:sldId id="271" r:id="rId18"/>
    <p:sldId id="272" r:id="rId19"/>
    <p:sldId id="273" r:id="rId20"/>
    <p:sldId id="274" r:id="rId21"/>
    <p:sldId id="275" r:id="rId22"/>
    <p:sldId id="296" r:id="rId23"/>
    <p:sldId id="276" r:id="rId24"/>
    <p:sldId id="306" r:id="rId25"/>
    <p:sldId id="277" r:id="rId26"/>
    <p:sldId id="298" r:id="rId27"/>
    <p:sldId id="299" r:id="rId28"/>
    <p:sldId id="415" r:id="rId29"/>
    <p:sldId id="417" r:id="rId30"/>
    <p:sldId id="418" r:id="rId31"/>
    <p:sldId id="419" r:id="rId32"/>
    <p:sldId id="409" r:id="rId33"/>
    <p:sldId id="410" r:id="rId34"/>
    <p:sldId id="412" r:id="rId35"/>
    <p:sldId id="420" r:id="rId36"/>
    <p:sldId id="413" r:id="rId37"/>
    <p:sldId id="414" r:id="rId38"/>
    <p:sldId id="421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77" d="100"/>
          <a:sy n="77" d="100"/>
        </p:scale>
        <p:origin x="82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89669A-634E-4940-B6FA-E619B025876C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208008-CF4D-4651-AB6D-49F17E89B9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758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 </a:t>
            </a:r>
            <a:r>
              <a:rPr lang="en-US" dirty="0" err="1"/>
              <a:t>novoj</a:t>
            </a:r>
            <a:r>
              <a:rPr lang="en-US" dirty="0"/>
              <a:t> </a:t>
            </a:r>
            <a:r>
              <a:rPr lang="en-US" dirty="0" err="1"/>
              <a:t>vrsti</a:t>
            </a:r>
            <a:r>
              <a:rPr lang="en-US" dirty="0"/>
              <a:t> </a:t>
            </a:r>
            <a:r>
              <a:rPr lang="en-US" dirty="0" err="1"/>
              <a:t>zraka</a:t>
            </a:r>
            <a:r>
              <a:rPr lang="en-US" dirty="0"/>
              <a:t>: </a:t>
            </a:r>
          </a:p>
          <a:p>
            <a:r>
              <a:rPr lang="en-US" dirty="0"/>
              <a:t>	“...</a:t>
            </a:r>
            <a:r>
              <a:rPr lang="en-US" dirty="0" err="1"/>
              <a:t>Papir</a:t>
            </a:r>
            <a:r>
              <a:rPr lang="en-US" dirty="0"/>
              <a:t> je </a:t>
            </a:r>
            <a:r>
              <a:rPr lang="en-US" dirty="0" err="1"/>
              <a:t>veoma</a:t>
            </a:r>
            <a:r>
              <a:rPr lang="en-US" dirty="0"/>
              <a:t> </a:t>
            </a:r>
            <a:r>
              <a:rPr lang="en-US" dirty="0" err="1"/>
              <a:t>propustljiv</a:t>
            </a:r>
            <a:r>
              <a:rPr lang="en-US" dirty="0"/>
              <a:t>. Iza </a:t>
            </a:r>
            <a:r>
              <a:rPr lang="en-US" dirty="0" err="1"/>
              <a:t>jedne</a:t>
            </a:r>
            <a:r>
              <a:rPr lang="en-US" dirty="0"/>
              <a:t> </a:t>
            </a:r>
            <a:r>
              <a:rPr lang="en-US" dirty="0" err="1"/>
              <a:t>povezane</a:t>
            </a:r>
            <a:r>
              <a:rPr lang="en-US" dirty="0"/>
              <a:t> </a:t>
            </a:r>
            <a:r>
              <a:rPr lang="en-US" dirty="0" err="1"/>
              <a:t>knjige</a:t>
            </a:r>
            <a:r>
              <a:rPr lang="en-US" dirty="0"/>
              <a:t> od 1000 </a:t>
            </a:r>
            <a:r>
              <a:rPr lang="en-US" dirty="0" err="1"/>
              <a:t>strana</a:t>
            </a:r>
            <a:r>
              <a:rPr lang="en-US" dirty="0"/>
              <a:t> video </a:t>
            </a:r>
            <a:r>
              <a:rPr lang="en-US" dirty="0" err="1"/>
              <a:t>sam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</a:t>
            </a:r>
            <a:r>
              <a:rPr lang="en-US" dirty="0" err="1"/>
              <a:t>jasno</a:t>
            </a:r>
            <a:r>
              <a:rPr lang="en-US" dirty="0"/>
              <a:t> </a:t>
            </a:r>
            <a:r>
              <a:rPr lang="en-US" dirty="0" err="1"/>
              <a:t>svetli</a:t>
            </a:r>
            <a:r>
              <a:rPr lang="en-US" dirty="0"/>
              <a:t> </a:t>
            </a:r>
            <a:r>
              <a:rPr lang="en-US" dirty="0" err="1"/>
              <a:t>fluorescentni</a:t>
            </a:r>
            <a:r>
              <a:rPr lang="en-US" dirty="0"/>
              <a:t> </a:t>
            </a:r>
            <a:r>
              <a:rPr lang="en-US" dirty="0" err="1"/>
              <a:t>širm</a:t>
            </a:r>
            <a:r>
              <a:rPr lang="en-US" dirty="0"/>
              <a:t>. </a:t>
            </a:r>
            <a:r>
              <a:rPr lang="en-US" dirty="0" err="1"/>
              <a:t>Štamparsko</a:t>
            </a:r>
            <a:r>
              <a:rPr lang="en-US" dirty="0"/>
              <a:t> </a:t>
            </a:r>
            <a:r>
              <a:rPr lang="en-US" dirty="0" err="1"/>
              <a:t>crnilo</a:t>
            </a:r>
            <a:r>
              <a:rPr lang="en-US" dirty="0"/>
              <a:t> ne </a:t>
            </a:r>
            <a:r>
              <a:rPr lang="en-US" dirty="0" err="1"/>
              <a:t>pravi</a:t>
            </a:r>
            <a:r>
              <a:rPr lang="en-US" dirty="0"/>
              <a:t> </a:t>
            </a:r>
            <a:r>
              <a:rPr lang="en-US" dirty="0" err="1"/>
              <a:t>nikakvu</a:t>
            </a:r>
            <a:r>
              <a:rPr lang="en-US" dirty="0"/>
              <a:t> </a:t>
            </a:r>
            <a:r>
              <a:rPr lang="en-US" dirty="0" err="1"/>
              <a:t>primetnu</a:t>
            </a:r>
            <a:r>
              <a:rPr lang="en-US" dirty="0"/>
              <a:t> </a:t>
            </a:r>
            <a:r>
              <a:rPr lang="en-US" dirty="0" err="1"/>
              <a:t>prepreku</a:t>
            </a:r>
            <a:r>
              <a:rPr lang="en-US" dirty="0"/>
              <a:t>, </a:t>
            </a:r>
            <a:r>
              <a:rPr lang="en-US" dirty="0" err="1"/>
              <a:t>kao</a:t>
            </a:r>
            <a:r>
              <a:rPr lang="en-US" dirty="0"/>
              <a:t> </a:t>
            </a:r>
            <a:r>
              <a:rPr lang="en-US" dirty="0" err="1"/>
              <a:t>ni</a:t>
            </a:r>
            <a:r>
              <a:rPr lang="en-US" dirty="0"/>
              <a:t> </a:t>
            </a:r>
            <a:r>
              <a:rPr lang="en-US" dirty="0" err="1"/>
              <a:t>udvojen</a:t>
            </a:r>
            <a:r>
              <a:rPr lang="en-US" dirty="0"/>
              <a:t> </a:t>
            </a:r>
            <a:r>
              <a:rPr lang="en-US" dirty="0" err="1"/>
              <a:t>špil</a:t>
            </a:r>
            <a:r>
              <a:rPr lang="en-US" dirty="0"/>
              <a:t> </a:t>
            </a:r>
            <a:r>
              <a:rPr lang="en-US" dirty="0" err="1"/>
              <a:t>karata</a:t>
            </a:r>
            <a:r>
              <a:rPr lang="en-US" dirty="0"/>
              <a:t> za </a:t>
            </a:r>
            <a:r>
              <a:rPr lang="en-US" dirty="0" err="1"/>
              <a:t>Vist</a:t>
            </a:r>
            <a:r>
              <a:rPr lang="en-US" dirty="0"/>
              <a:t>...</a:t>
            </a:r>
            <a:r>
              <a:rPr lang="en-US" dirty="0" err="1"/>
              <a:t>Dva</a:t>
            </a:r>
            <a:r>
              <a:rPr lang="en-US" dirty="0"/>
              <a:t> do tri </a:t>
            </a:r>
            <a:r>
              <a:rPr lang="en-US" dirty="0" err="1"/>
              <a:t>centimetra</a:t>
            </a:r>
            <a:r>
              <a:rPr lang="en-US" dirty="0"/>
              <a:t> </a:t>
            </a:r>
            <a:r>
              <a:rPr lang="en-US" dirty="0" err="1"/>
              <a:t>debele</a:t>
            </a:r>
            <a:r>
              <a:rPr lang="en-US" dirty="0"/>
              <a:t> </a:t>
            </a:r>
            <a:r>
              <a:rPr lang="en-US" dirty="0" err="1"/>
              <a:t>daske</a:t>
            </a:r>
            <a:r>
              <a:rPr lang="en-US" dirty="0"/>
              <a:t> </a:t>
            </a:r>
            <a:r>
              <a:rPr lang="en-US" dirty="0" err="1"/>
              <a:t>jelovog</a:t>
            </a:r>
            <a:r>
              <a:rPr lang="en-US" dirty="0"/>
              <a:t> </a:t>
            </a:r>
            <a:r>
              <a:rPr lang="en-US" dirty="0" err="1"/>
              <a:t>drveta</a:t>
            </a:r>
            <a:r>
              <a:rPr lang="en-US" dirty="0"/>
              <a:t> </a:t>
            </a:r>
            <a:r>
              <a:rPr lang="en-US" dirty="0" err="1"/>
              <a:t>apsorbuje</a:t>
            </a:r>
            <a:r>
              <a:rPr lang="en-US" dirty="0"/>
              <a:t> </a:t>
            </a:r>
            <a:r>
              <a:rPr lang="en-US" dirty="0" err="1"/>
              <a:t>samo</a:t>
            </a:r>
            <a:r>
              <a:rPr lang="en-US" dirty="0"/>
              <a:t> </a:t>
            </a:r>
            <a:r>
              <a:rPr lang="en-US" dirty="0" err="1"/>
              <a:t>malo</a:t>
            </a:r>
            <a:r>
              <a:rPr lang="en-US" dirty="0"/>
              <a:t>...</a:t>
            </a:r>
            <a:r>
              <a:rPr lang="en-US" dirty="0" err="1"/>
              <a:t>Sloj</a:t>
            </a:r>
            <a:r>
              <a:rPr lang="en-US" dirty="0"/>
              <a:t> </a:t>
            </a:r>
            <a:r>
              <a:rPr lang="en-US" dirty="0" err="1"/>
              <a:t>aluminijuma</a:t>
            </a:r>
            <a:r>
              <a:rPr lang="en-US" dirty="0"/>
              <a:t> od l5 cm </a:t>
            </a:r>
            <a:r>
              <a:rPr lang="en-US" dirty="0" err="1"/>
              <a:t>oslabio</a:t>
            </a:r>
            <a:r>
              <a:rPr lang="en-US" dirty="0"/>
              <a:t> je </a:t>
            </a:r>
            <a:r>
              <a:rPr lang="en-US" dirty="0" err="1"/>
              <a:t>dejstvo</a:t>
            </a:r>
            <a:r>
              <a:rPr lang="en-US" dirty="0"/>
              <a:t> </a:t>
            </a:r>
            <a:r>
              <a:rPr lang="en-US" dirty="0" err="1"/>
              <a:t>značajno</a:t>
            </a:r>
            <a:r>
              <a:rPr lang="en-US" dirty="0"/>
              <a:t>, </a:t>
            </a:r>
            <a:r>
              <a:rPr lang="en-US" dirty="0" err="1"/>
              <a:t>ali</a:t>
            </a:r>
            <a:r>
              <a:rPr lang="en-US" dirty="0"/>
              <a:t> ne u </a:t>
            </a:r>
            <a:r>
              <a:rPr lang="en-US" dirty="0" err="1"/>
              <a:t>potpunosti</a:t>
            </a:r>
            <a:r>
              <a:rPr lang="en-US" dirty="0"/>
              <a:t>.” </a:t>
            </a:r>
          </a:p>
          <a:p>
            <a:r>
              <a:rPr lang="en-US" dirty="0" err="1"/>
              <a:t>Institut</a:t>
            </a:r>
            <a:r>
              <a:rPr lang="en-US" dirty="0"/>
              <a:t> za </a:t>
            </a:r>
            <a:r>
              <a:rPr lang="en-US" dirty="0" err="1"/>
              <a:t>fiziku</a:t>
            </a:r>
            <a:r>
              <a:rPr lang="en-US" dirty="0"/>
              <a:t> </a:t>
            </a:r>
            <a:r>
              <a:rPr lang="en-US" dirty="0" err="1"/>
              <a:t>Unive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208008-CF4D-4651-AB6D-49F17E89B9C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181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208008-CF4D-4651-AB6D-49F17E89B9C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996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208008-CF4D-4651-AB6D-49F17E89B9C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766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Четири фактора који директно пропорционално утичу на апсорпцију X зрачења у медијуму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208008-CF4D-4651-AB6D-49F17E89B9C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9103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208008-CF4D-4651-AB6D-49F17E89B9C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466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7803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245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7353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5103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1508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428495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8508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932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94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"/>
            <a:ext cx="109728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981200"/>
            <a:ext cx="5396089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6311" y="1981200"/>
            <a:ext cx="5396089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E3A3254-2BA3-7502-E30F-0CF418D555B7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1908B4EA-3186-0493-FCF0-C7B5D5AF95F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B7BB7-6663-43C9-96C3-6B0450CCE8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D92C034C-0678-0CCA-ABD8-BFE524B66029}"/>
              </a:ext>
            </a:extLst>
          </p:cNvPr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2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534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116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37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779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439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420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29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783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D03780F-A960-4309-9F38-28FC1C1D578B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9AAF71F-53DD-4DA0-B61E-AA370C413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219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C57BF-0257-D2C5-7B01-95CB56A6E5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127" y="2751513"/>
            <a:ext cx="11762509" cy="1695796"/>
          </a:xfrm>
        </p:spPr>
        <p:txBody>
          <a:bodyPr/>
          <a:lstStyle/>
          <a:p>
            <a:r>
              <a:rPr lang="sr-Cyrl-RS" dirty="0">
                <a:solidFill>
                  <a:srgbClr val="FFFF00"/>
                </a:solidFill>
              </a:rPr>
              <a:t>ОСНОВИ РАДИОЛОШКЕ ФИЗИКЕ</a:t>
            </a:r>
            <a:br>
              <a:rPr lang="sr-Cyrl-RS" dirty="0">
                <a:solidFill>
                  <a:srgbClr val="FFFF00"/>
                </a:solidFill>
              </a:rPr>
            </a:br>
            <a:r>
              <a:rPr lang="sr-Cyrl-RS" dirty="0">
                <a:solidFill>
                  <a:srgbClr val="FFFF00"/>
                </a:solidFill>
              </a:rPr>
              <a:t>РЕНДГЕН АПАРАТУРА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4F91E9-9729-CB3D-29D8-63FEFF166E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1" y="4796444"/>
            <a:ext cx="10022581" cy="994756"/>
          </a:xfrm>
        </p:spPr>
        <p:txBody>
          <a:bodyPr/>
          <a:lstStyle/>
          <a:p>
            <a:r>
              <a:rPr lang="sr-Cyrl-RS" dirty="0" err="1">
                <a:solidFill>
                  <a:srgbClr val="FFFF00"/>
                </a:solidFill>
              </a:rPr>
              <a:t>Доц.др</a:t>
            </a:r>
            <a:r>
              <a:rPr lang="sr-Cyrl-RS" dirty="0">
                <a:solidFill>
                  <a:srgbClr val="FFFF00"/>
                </a:solidFill>
              </a:rPr>
              <a:t> Биљана </a:t>
            </a:r>
            <a:r>
              <a:rPr lang="sr-Cyrl-RS" dirty="0" err="1">
                <a:solidFill>
                  <a:srgbClr val="FFFF00"/>
                </a:solidFill>
              </a:rPr>
              <a:t>Георгиевски</a:t>
            </a:r>
            <a:r>
              <a:rPr lang="sr-Cyrl-RS" dirty="0">
                <a:solidFill>
                  <a:srgbClr val="FFFF00"/>
                </a:solidFill>
              </a:rPr>
              <a:t>-Бркић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1AB41A-83F9-E644-A00B-8F658A0F40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46" y="146194"/>
            <a:ext cx="1621677" cy="25422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14EB794-5744-544E-1311-130824BBC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5717" y="0"/>
            <a:ext cx="1786283" cy="265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3313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8">
            <a:extLst>
              <a:ext uri="{FF2B5EF4-FFF2-40B4-BE49-F238E27FC236}">
                <a16:creationId xmlns:a16="http://schemas.microsoft.com/office/drawing/2014/main" id="{FF2F67B9-EB18-458A-3694-E44F5D2428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Cyrl-RS" alt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Вилхелм Конрад Рендген</a:t>
            </a:r>
            <a:r>
              <a:rPr lang="sl-SI" alt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8. </a:t>
            </a:r>
            <a:r>
              <a:rPr lang="sr-Cyrl-RS" alt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новембар </a:t>
            </a:r>
            <a:r>
              <a:rPr lang="sl-SI" alt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1895. </a:t>
            </a:r>
            <a:r>
              <a:rPr lang="sr-Cyrl-RS" alt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en-US" alt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44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8435" name="Rectangle 6">
            <a:extLst>
              <a:ext uri="{FF2B5EF4-FFF2-40B4-BE49-F238E27FC236}">
                <a16:creationId xmlns:a16="http://schemas.microsoft.com/office/drawing/2014/main" id="{83F1BC7F-EF11-0E50-B0D6-6B63ED59DE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7280" y="5618480"/>
            <a:ext cx="7614920" cy="858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sr-Cyrl-RS" alt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 врста зрака</a:t>
            </a:r>
            <a:r>
              <a:rPr lang="sl-SI" alt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altLang="en-US" sz="2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SzTx/>
              <a:buFontTx/>
              <a:buNone/>
            </a:pPr>
            <a:r>
              <a:rPr lang="sr-Cyrl-RS" alt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за физику </a:t>
            </a:r>
            <a:r>
              <a:rPr lang="sr-Cyrl-RS" alt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Универзиттеа</a:t>
            </a:r>
            <a:r>
              <a:rPr lang="sr-Cyrl-RS" alt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sr-Cyrl-RS" altLang="en-US" sz="2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Вирцбургу</a:t>
            </a:r>
            <a:r>
              <a:rPr lang="sr-Cyrl-RS" altLang="en-US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децембар 1885</a:t>
            </a: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SzTx/>
              <a:buFontTx/>
              <a:buNone/>
            </a:pPr>
            <a:r>
              <a:rPr lang="sl-SI" altLang="en-US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en-US" sz="2800" dirty="0">
              <a:latin typeface="Arial" panose="020B0604020202020204" pitchFamily="34" charset="0"/>
            </a:endParaRPr>
          </a:p>
        </p:txBody>
      </p:sp>
      <p:pic>
        <p:nvPicPr>
          <p:cNvPr id="18436" name="Picture 4" descr="NEW-3">
            <a:extLst>
              <a:ext uri="{FF2B5EF4-FFF2-40B4-BE49-F238E27FC236}">
                <a16:creationId xmlns:a16="http://schemas.microsoft.com/office/drawing/2014/main" id="{76F988E8-F077-E3CF-3F77-2DE92E2987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9" r="5795"/>
          <a:stretch>
            <a:fillRect/>
          </a:stretch>
        </p:blipFill>
        <p:spPr bwMode="auto">
          <a:xfrm>
            <a:off x="1950721" y="914400"/>
            <a:ext cx="3653156" cy="4607776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2" descr="NEW-4">
            <a:extLst>
              <a:ext uri="{FF2B5EF4-FFF2-40B4-BE49-F238E27FC236}">
                <a16:creationId xmlns:a16="http://schemas.microsoft.com/office/drawing/2014/main" id="{69A38BA5-95F9-63AB-65E8-4EE992ABCD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1" y="914400"/>
            <a:ext cx="3802482" cy="4607776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8" name="Text Box 1">
            <a:extLst>
              <a:ext uri="{FF2B5EF4-FFF2-40B4-BE49-F238E27FC236}">
                <a16:creationId xmlns:a16="http://schemas.microsoft.com/office/drawing/2014/main" id="{A7EA1F17-905D-2DF3-B680-1F3DCD6566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3600" y="838200"/>
            <a:ext cx="2286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sl-SI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Deutsches R</a:t>
            </a: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ö</a:t>
            </a:r>
            <a:r>
              <a:rPr lang="sl-SI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ntgen Museum, Lennep</a:t>
            </a: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49D47-FFAC-7A08-9281-2DFF6ADE3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3176" y="583474"/>
            <a:ext cx="11569337" cy="962297"/>
          </a:xfrm>
        </p:spPr>
        <p:txBody>
          <a:bodyPr>
            <a:normAutofit/>
          </a:bodyPr>
          <a:lstStyle/>
          <a:p>
            <a:r>
              <a:rPr lang="sr-Cyrl-R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sr-Latn-R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sr-Cyrl-R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ЗРАЦИ</a:t>
            </a:r>
            <a:r>
              <a:rPr lang="sr-Latn-R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Cyrl-R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ИСТОРИЈАТ</a:t>
            </a:r>
            <a:endParaRPr lang="en-US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1502E-7CBB-E26B-32D7-FCFAEFB98B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943" y="1328057"/>
            <a:ext cx="11162211" cy="524691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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Рендген</a:t>
            </a:r>
            <a:r>
              <a:rPr lang="sr-Latn-R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Cyrl-R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настанак зрака 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површини аноде унутар високонапонске вакуумске цеви,</a:t>
            </a:r>
          </a:p>
          <a:p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Феномен- флуоресценције стакла, </a:t>
            </a:r>
          </a:p>
          <a:p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пролазе кроз различите материјале и не скрећу ни у електричном ни у магнетном пољу.</a:t>
            </a:r>
          </a:p>
          <a:p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зраци нису наелектрисане честице</a:t>
            </a:r>
          </a:p>
          <a:p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непознате природе названи X-zraci. </a:t>
            </a:r>
          </a:p>
          <a:p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Касније је доказана таласна природа ових зрака </a:t>
            </a:r>
          </a:p>
          <a:p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Понашање рендгенских зрака слично понашању видљиве светлости, показује да је природа ових радијација иста - електромагнетна.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701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598714" y="849086"/>
            <a:ext cx="10569395" cy="2888413"/>
          </a:xfrm>
        </p:spPr>
        <p:txBody>
          <a:bodyPr>
            <a:normAutofit/>
          </a:bodyPr>
          <a:lstStyle/>
          <a:p>
            <a:r>
              <a:rPr lang="sr-Cyrl-RS" altLang="en-US" sz="2400" dirty="0">
                <a:solidFill>
                  <a:srgbClr val="FFFF00"/>
                </a:solidFill>
              </a:rPr>
              <a:t>-</a:t>
            </a:r>
            <a:r>
              <a:rPr lang="sr-Cyrl-RS" altLang="en-US" sz="3200" cap="none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заснива се на трансмисији </a:t>
            </a:r>
            <a:r>
              <a:rPr lang="en-US" altLang="en-US" sz="3200" cap="none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sr-Cyrl-RS" altLang="en-US" sz="3200" cap="none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зрака</a:t>
            </a:r>
            <a:r>
              <a:rPr lang="en-US" altLang="en-US" sz="3200" cap="none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sz="3200" cap="none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кроз људско тело</a:t>
            </a:r>
            <a:br>
              <a:rPr lang="sr-Cyrl-R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R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sr-Cyrl-R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зраци</a:t>
            </a:r>
            <a:r>
              <a:rPr lang="en-U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представљају облик </a:t>
            </a:r>
            <a:r>
              <a:rPr lang="sr-Cyrl-RS" altLang="en-US" sz="24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електромагнетене</a:t>
            </a:r>
            <a:r>
              <a:rPr lang="sr-Cyrl-R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енергије таласне дужине 0,1 -10 </a:t>
            </a:r>
            <a:r>
              <a:rPr lang="sr-Latn-R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sr-Cyrl-R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sz="24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јонизујућа</a:t>
            </a:r>
            <a:r>
              <a:rPr lang="sr-Cyrl-R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sz="24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зРАчења</a:t>
            </a:r>
            <a:br>
              <a:rPr lang="sr-Cyrl-R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R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24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417" y="3487737"/>
            <a:ext cx="5181600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sr-Latn-RS" altLang="en-US" dirty="0"/>
            </a:br>
            <a:endParaRPr lang="en-US" altLang="en-US" dirty="0"/>
          </a:p>
        </p:txBody>
      </p:sp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925286" y="1885949"/>
            <a:ext cx="101014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проласку X-зрака кроз материјал (пацијента), он може у потпуности проћи кроз материјал неослабљен, може ослабити (атенуација) или бити у потпуности апсорбован од стране материјала.
Доминантни ефекти при проласку X-зрака кроз материјал су: </a:t>
            </a:r>
            <a:endParaRPr lang="sr-Latn-RS" alt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ru-RU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фотоелектрични ефекат, Комптоново расејање и </a:t>
            </a:r>
            <a:r>
              <a:rPr lang="sr-Cyrl-RS" altLang="en-U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стваеање</a:t>
            </a:r>
            <a:r>
              <a:rPr lang="ru-RU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пара позитрон електрон</a:t>
            </a:r>
            <a:r>
              <a:rPr lang="ru-RU" altLang="en-US" dirty="0">
                <a:cs typeface="Calibri" panose="020F0502020204030204" pitchFamily="34" charset="0"/>
              </a:rPr>
              <a:t>.</a:t>
            </a:r>
            <a:endParaRPr lang="sr-Latn-RS" altLang="en-US" dirty="0">
              <a:cs typeface="Calibri" panose="020F0502020204030204" pitchFamily="34" charset="0"/>
            </a:endParaRPr>
          </a:p>
        </p:txBody>
      </p:sp>
      <p:pic>
        <p:nvPicPr>
          <p:cNvPr id="2150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175" y="4237038"/>
            <a:ext cx="4565650" cy="262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822960" y="3336572"/>
            <a:ext cx="106848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Која од наведених интеракција ће се догодити зависиће од иницијалне енергије X-зрака и атомског броја (З) атома од којих се састоји материјал</a:t>
            </a:r>
            <a:endParaRPr lang="en-US" alt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10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435" y="214244"/>
            <a:ext cx="1793875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55330" y="1099457"/>
            <a:ext cx="278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Cyrl-RS" altLang="en-U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Комптонов</a:t>
            </a:r>
            <a:r>
              <a:rPr lang="sr-Cyrl-R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ефекат</a:t>
            </a:r>
            <a:endParaRPr lang="en-US" alt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411686" y="1132114"/>
            <a:ext cx="29161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Cyrl-RS" altLang="en-U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Фотоелектрични</a:t>
            </a:r>
            <a:r>
              <a:rPr lang="sr-Cyrl-R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ефекат</a:t>
            </a:r>
            <a:endParaRPr lang="en-US" alt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0115" y="4332514"/>
            <a:ext cx="48876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sr-Latn-RS" dirty="0">
              <a:solidFill>
                <a:srgbClr val="FFFF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фотон део своје енергије преноси на е- са спољњег нивоа, избацујући га из атома
фотон при том губи своју енергију и мења правац кретања (расеје се), а угао под којим се расеје зависи од његове иницијалне енергије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823856" y="4441372"/>
            <a:ext cx="58233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sr-Latn-RS" dirty="0">
              <a:solidFill>
                <a:srgbClr val="FFFF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-зраци ниских енергија или они који су већину своје енергије изгубили услед Комптоновог ефекта могу остатак енергије да пренесу на е- са нижих нивоа и избаце га
На упражњено место долази е- са виших нивоа при чему долази до емисије карактеристичног X-зрачења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E98AF4-DF2E-CC50-43D6-26C740DC4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308" y="1739103"/>
            <a:ext cx="2784800" cy="2784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778A7F4-0CB2-17BA-F8EF-28400C4CEC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1686" y="1656571"/>
            <a:ext cx="2949863" cy="29498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F9BA2-AB75-259C-EDE2-C386C2479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5360" y="3429000"/>
            <a:ext cx="7934960" cy="3195320"/>
          </a:xfrm>
        </p:spPr>
        <p:txBody>
          <a:bodyPr>
            <a:normAutofit/>
          </a:bodyPr>
          <a:lstStyle/>
          <a:p>
            <a:br>
              <a:rPr lang="ru-RU" dirty="0"/>
            </a:br>
            <a:br>
              <a:rPr lang="ru-RU" dirty="0"/>
            </a:br>
            <a:r>
              <a:rPr lang="ru-RU" dirty="0"/>
              <a:t>- </a:t>
            </a:r>
            <a:r>
              <a:rPr lang="ru-RU" sz="2200" cap="none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када је енергија фотона &gt; 1,02 </a:t>
            </a:r>
            <a:r>
              <a:rPr lang="sr-Latn-RS" sz="2200" cap="none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Mev</a:t>
            </a:r>
            <a:r>
              <a:rPr lang="ru-RU" sz="2200" cap="none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може се формирати пар електрон-позитрон</a:t>
            </a:r>
            <a:br>
              <a:rPr lang="ru-RU" sz="2200" cap="none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cap="none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убрзо, позитрон се анихилира са другим електроном. формирају се два фотона који лете у два супротна смера (користи се у нуклеарном снимању)</a:t>
            </a:r>
            <a:endParaRPr lang="en-US" sz="2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0983E6E-373B-FCEA-6B74-787AE5F34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2655" y="1177562"/>
            <a:ext cx="3446689" cy="344668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9413DC-2BFF-04C5-898A-1C640C950FAD}"/>
              </a:ext>
            </a:extLst>
          </p:cNvPr>
          <p:cNvSpPr/>
          <p:nvPr/>
        </p:nvSpPr>
        <p:spPr>
          <a:xfrm>
            <a:off x="4372655" y="233680"/>
            <a:ext cx="3348945" cy="61976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Стварање парова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3872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B861CA03-0742-7C13-88B6-F7E2E8CBD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199" y="274640"/>
            <a:ext cx="8910319" cy="672418"/>
          </a:xfrm>
        </p:spPr>
        <p:txBody>
          <a:bodyPr/>
          <a:lstStyle/>
          <a:p>
            <a:pPr marL="484632">
              <a:defRPr/>
            </a:pPr>
            <a:r>
              <a:rPr lang="sr-Cyrl-RS" sz="2400" b="1" dirty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sr-Cyrl-RS" b="1" cap="none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РЕНДГЕНСКА ЦЕВ</a:t>
            </a:r>
            <a:endParaRPr lang="sr-Latn-C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Content Placeholder 2">
            <a:extLst>
              <a:ext uri="{FF2B5EF4-FFF2-40B4-BE49-F238E27FC236}">
                <a16:creationId xmlns:a16="http://schemas.microsoft.com/office/drawing/2014/main" id="{66230356-0654-B809-E9B4-7026AF090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542" y="1052514"/>
            <a:ext cx="10085977" cy="3541257"/>
          </a:xfrm>
        </p:spPr>
        <p:txBody>
          <a:bodyPr>
            <a:normAutofit/>
          </a:bodyPr>
          <a:lstStyle/>
          <a:p>
            <a:pPr eaLnBrk="1" hangingPunct="1">
              <a:buFont typeface="Wingdings" panose="05000000000000000000" pitchFamily="2" charset="2"/>
              <a:buChar char="v"/>
            </a:pP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ГЕНЕРИСАЊЕ</a:t>
            </a:r>
            <a:r>
              <a:rPr lang="sr-Latn-C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X-</a:t>
            </a: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зрачења</a:t>
            </a:r>
            <a:r>
              <a:rPr lang="sr-Latn-C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рендгенских цеви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рендгенска цев се састоји од “балона“ у коме се налазе катода и анода (</a:t>
            </a:r>
            <a:r>
              <a:rPr lang="sr-Cyrl-RS" altLang="en-US" sz="1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антикатода</a:t>
            </a: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балона извучен ваздух (притисак гаса &lt; </a:t>
            </a:r>
            <a:r>
              <a:rPr lang="sr-Latn-RS" sz="18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 </a:t>
            </a:r>
            <a:r>
              <a:rPr lang="sr-Latn-RS" sz="1800" baseline="300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-5</a:t>
            </a: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-вакуум)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разлика у потенцијалу између катоде и аноде може бити 20-350 к</a:t>
            </a:r>
            <a:r>
              <a:rPr lang="sr-Latn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разлика у потенцијалу одређује максималну енергију </a:t>
            </a:r>
            <a:r>
              <a:rPr lang="sr-Cyrl-RS" altLang="en-US" sz="1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закочног</a:t>
            </a: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Latn-C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Bremsstrahlung) X-</a:t>
            </a: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зрачења</a:t>
            </a:r>
            <a:endParaRPr lang="sr-Latn-CS" altLang="en-US" sz="1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sr-Latn-CS" altLang="en-US" sz="1800" dirty="0"/>
          </a:p>
        </p:txBody>
      </p:sp>
      <p:pic>
        <p:nvPicPr>
          <p:cNvPr id="21508" name="Picture 2" descr="0007">
            <a:extLst>
              <a:ext uri="{FF2B5EF4-FFF2-40B4-BE49-F238E27FC236}">
                <a16:creationId xmlns:a16="http://schemas.microsoft.com/office/drawing/2014/main" id="{3B6C7A59-3BC7-C4C3-2B4A-F6F088449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320" y="3833813"/>
            <a:ext cx="5287963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>
            <a:extLst>
              <a:ext uri="{FF2B5EF4-FFF2-40B4-BE49-F238E27FC236}">
                <a16:creationId xmlns:a16="http://schemas.microsoft.com/office/drawing/2014/main" id="{030F7E7A-2ADF-A666-B911-3B4B94F88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480" y="1046480"/>
            <a:ext cx="11795760" cy="1975735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sr-Latn-RS" alt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Загревање катоде и континуалну производњу електрона омогућава нисконапонски склоп</a:t>
            </a:r>
            <a:endParaRPr lang="sr-Latn-RS" alt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RS" alt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alt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брзање електрона између катоде и аноде омогућава високонапонски склоп генератора</a:t>
            </a:r>
          </a:p>
          <a:p>
            <a:pPr eaLnBrk="1" hangingPunct="1"/>
            <a:endParaRPr lang="sr-Latn-CS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2" name="Picture 2" descr="0024">
            <a:extLst>
              <a:ext uri="{FF2B5EF4-FFF2-40B4-BE49-F238E27FC236}">
                <a16:creationId xmlns:a16="http://schemas.microsoft.com/office/drawing/2014/main" id="{153BDF3E-1B61-68C2-8E91-F7B6536973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492" y="3011329"/>
            <a:ext cx="5113337" cy="373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2" descr="0007">
            <a:extLst>
              <a:ext uri="{FF2B5EF4-FFF2-40B4-BE49-F238E27FC236}">
                <a16:creationId xmlns:a16="http://schemas.microsoft.com/office/drawing/2014/main" id="{DA483B1C-3522-91B8-F628-19DB889B4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011" y="3720466"/>
            <a:ext cx="3095625" cy="177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1">
            <a:extLst>
              <a:ext uri="{FF2B5EF4-FFF2-40B4-BE49-F238E27FC236}">
                <a16:creationId xmlns:a16="http://schemas.microsoft.com/office/drawing/2014/main" id="{2A154293-A4A1-242A-6DB2-B8174544C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9535" y="260649"/>
            <a:ext cx="8792007" cy="1306894"/>
          </a:xfrm>
        </p:spPr>
        <p:txBody>
          <a:bodyPr/>
          <a:lstStyle/>
          <a:p>
            <a:pPr marL="484632">
              <a:defRPr/>
            </a:pPr>
            <a:r>
              <a:rPr lang="sr-Cyrl-RS" sz="2400" b="1" dirty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sr-Cyrl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РТГ ЦЕВ КАТОДА</a:t>
            </a:r>
            <a:endParaRPr lang="sr-Latn-CS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Content Placeholder 2">
            <a:extLst>
              <a:ext uri="{FF2B5EF4-FFF2-40B4-BE49-F238E27FC236}">
                <a16:creationId xmlns:a16="http://schemas.microsoft.com/office/drawing/2014/main" id="{D51DA6CA-32EB-3E71-4EF7-948EDD347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371" y="1268414"/>
            <a:ext cx="11756572" cy="2824615"/>
          </a:xfrm>
        </p:spPr>
        <p:txBody>
          <a:bodyPr>
            <a:normAutofit/>
          </a:bodyPr>
          <a:lstStyle/>
          <a:p>
            <a:pPr marL="406908" indent="-342900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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Катода у рендгенској </a:t>
            </a:r>
            <a:r>
              <a:rPr lang="sr-Cyrl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цеви 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служи за производњу електрона и израђена је од волфрамовог влакна- жице, често са додатком тунгстрема ради лакше емисије електрона</a:t>
            </a:r>
          </a:p>
          <a:p>
            <a:pPr marL="406908" indent="-342900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Влакно катоде се загрева електричном струјом малог напона (3-10 </a:t>
            </a: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), велике јачине (5-10 А), при чему достиже температуру од 2700 °</a:t>
            </a:r>
            <a:r>
              <a:rPr lang="sr-Latn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406908" indent="-342900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овој температури долази до емисије електрона, из задњег електронског нивоа, у околину влакна катоде (термоелектронска емисија) и стварања електронског облака. </a:t>
            </a:r>
            <a:endParaRPr lang="sr-Latn-CS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6" name="Rectangle 2">
            <a:extLst>
              <a:ext uri="{FF2B5EF4-FFF2-40B4-BE49-F238E27FC236}">
                <a16:creationId xmlns:a16="http://schemas.microsoft.com/office/drawing/2014/main" id="{BD720FB3-5D9E-51EC-9F74-00748566F8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en-US" sz="1800">
              <a:latin typeface="Arial" panose="020B0604020202020204" pitchFamily="34" charset="0"/>
            </a:endParaRPr>
          </a:p>
        </p:txBody>
      </p:sp>
      <p:graphicFrame>
        <p:nvGraphicFramePr>
          <p:cNvPr id="23557" name="Object 1">
            <a:extLst>
              <a:ext uri="{FF2B5EF4-FFF2-40B4-BE49-F238E27FC236}">
                <a16:creationId xmlns:a16="http://schemas.microsoft.com/office/drawing/2014/main" id="{538F5958-F04F-4724-C399-DED157E9AA5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79650" y="4221164"/>
          <a:ext cx="3671888" cy="244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914400" imgH="914400" progId="Photoshop.Image.8">
                  <p:embed/>
                </p:oleObj>
              </mc:Choice>
              <mc:Fallback>
                <p:oleObj r:id="rId2" imgW="914400" imgH="914400" progId="Photoshop.Image.8">
                  <p:embed/>
                  <p:pic>
                    <p:nvPicPr>
                      <p:cNvPr id="23557" name="Object 1">
                        <a:extLst>
                          <a:ext uri="{FF2B5EF4-FFF2-40B4-BE49-F238E27FC236}">
                            <a16:creationId xmlns:a16="http://schemas.microsoft.com/office/drawing/2014/main" id="{538F5958-F04F-4724-C399-DED157E9AA5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9650" y="4221164"/>
                        <a:ext cx="3671888" cy="2447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558" name="Picture 3" descr="GERB14close">
            <a:extLst>
              <a:ext uri="{FF2B5EF4-FFF2-40B4-BE49-F238E27FC236}">
                <a16:creationId xmlns:a16="http://schemas.microsoft.com/office/drawing/2014/main" id="{2AD41E4F-2A97-4B68-FAC9-FFCBAFBEC2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338" y="4221164"/>
            <a:ext cx="3816350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Rectangle 5">
            <a:extLst>
              <a:ext uri="{FF2B5EF4-FFF2-40B4-BE49-F238E27FC236}">
                <a16:creationId xmlns:a16="http://schemas.microsoft.com/office/drawing/2014/main" id="{CA0EABE9-4498-7989-1AE1-8F1070BECB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>
            <a:extLst>
              <a:ext uri="{FF2B5EF4-FFF2-40B4-BE49-F238E27FC236}">
                <a16:creationId xmlns:a16="http://schemas.microsoft.com/office/drawing/2014/main" id="{D84FF570-C345-31A4-06E7-1E8D1715C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714104"/>
            <a:ext cx="8337868" cy="191587"/>
          </a:xfrm>
        </p:spPr>
        <p:txBody>
          <a:bodyPr>
            <a:normAutofit fontScale="90000"/>
          </a:bodyPr>
          <a:lstStyle/>
          <a:p>
            <a:pPr marL="484632">
              <a:defRPr/>
            </a:pPr>
            <a:r>
              <a:rPr lang="sr-Cyrl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РЕНДГЕНСКА ЦЕВ - АНОДА</a:t>
            </a:r>
            <a:endParaRPr lang="sr-Latn-CS" sz="2400" dirty="0">
              <a:solidFill>
                <a:srgbClr val="FFFF00"/>
              </a:solidFill>
            </a:endParaRPr>
          </a:p>
        </p:txBody>
      </p:sp>
      <p:sp>
        <p:nvSpPr>
          <p:cNvPr id="2052" name="Content Placeholder 2">
            <a:extLst>
              <a:ext uri="{FF2B5EF4-FFF2-40B4-BE49-F238E27FC236}">
                <a16:creationId xmlns:a16="http://schemas.microsoft.com/office/drawing/2014/main" id="{D2ED56EE-2783-0AB3-5BB2-B0681EE50D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097" y="1110745"/>
            <a:ext cx="10739845" cy="2965955"/>
          </a:xfrm>
        </p:spPr>
        <p:txBody>
          <a:bodyPr>
            <a:normAutofit fontScale="92500" lnSpcReduction="10000"/>
          </a:bodyPr>
          <a:lstStyle/>
          <a:p>
            <a:pPr marL="349758" algn="just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endParaRPr lang="ru-RU" sz="1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9758" algn="just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endParaRPr lang="ru-RU" sz="1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9758" algn="just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sz="1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аноди се кочењем убрзаних електрона генерише рендгенско зрачење. Најчешће се аноде израђују од метала високих тачки топљења и великог редног броја (Мо) јер се са порастом редног броја материјала аноде повећава ефикасност производње (интензитет) X-zraka. </a:t>
            </a:r>
          </a:p>
          <a:p>
            <a:pPr marL="349758" algn="just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sz="1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Често се уместо компактних анода користе анодне плочице које су уграђене на носаче (блокове) од метала који добро проводе топлоту , чиме се обезбеђује ефикасно хлађење анодне плочице и спречава њено оштећење.</a:t>
            </a:r>
          </a:p>
          <a:p>
            <a:pPr marL="349758" algn="just"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ru-RU" sz="1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Анодна плочица се најчешће поставља под одређеним углом (15-45°) у односу на нормалу на упадни сноп због карактеристичне расподеле интензитета X-zračenja oko аноде. Површина аноде на коју падају електрони назива се електрични фокус.</a:t>
            </a:r>
          </a:p>
          <a:p>
            <a:pPr marL="448056" indent="-384048" algn="just">
              <a:spcAft>
                <a:spcPts val="0"/>
              </a:spcAft>
              <a:buFont typeface="Wingdings 2"/>
              <a:buChar char=""/>
              <a:defRPr/>
            </a:pPr>
            <a:endParaRPr lang="sr-Latn-CS" sz="1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3" descr="GERB14close">
            <a:extLst>
              <a:ext uri="{FF2B5EF4-FFF2-40B4-BE49-F238E27FC236}">
                <a16:creationId xmlns:a16="http://schemas.microsoft.com/office/drawing/2014/main" id="{B5C852F7-8FEE-D09A-580D-F95CCD1B3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3" y="4365625"/>
            <a:ext cx="3605212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4581" name="Object 3">
            <a:extLst>
              <a:ext uri="{FF2B5EF4-FFF2-40B4-BE49-F238E27FC236}">
                <a16:creationId xmlns:a16="http://schemas.microsoft.com/office/drawing/2014/main" id="{3C594A17-525C-E658-3A4C-1D5AA1DC50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7225830"/>
              </p:ext>
            </p:extLst>
          </p:nvPr>
        </p:nvGraphicFramePr>
        <p:xfrm>
          <a:off x="1914525" y="4364037"/>
          <a:ext cx="3600450" cy="216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1828800" imgH="914400" progId="Photoshop.Image.8">
                  <p:embed/>
                </p:oleObj>
              </mc:Choice>
              <mc:Fallback>
                <p:oleObj r:id="rId3" imgW="1828800" imgH="914400" progId="Photoshop.Image.8">
                  <p:embed/>
                  <p:pic>
                    <p:nvPicPr>
                      <p:cNvPr id="24581" name="Object 3">
                        <a:extLst>
                          <a:ext uri="{FF2B5EF4-FFF2-40B4-BE49-F238E27FC236}">
                            <a16:creationId xmlns:a16="http://schemas.microsoft.com/office/drawing/2014/main" id="{3C594A17-525C-E658-3A4C-1D5AA1DC50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4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4525" y="4364037"/>
                        <a:ext cx="3600450" cy="2160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>
            <a:extLst>
              <a:ext uri="{FF2B5EF4-FFF2-40B4-BE49-F238E27FC236}">
                <a16:creationId xmlns:a16="http://schemas.microsoft.com/office/drawing/2014/main" id="{29701077-3E81-0E38-EE8C-562D554DD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r-Cyrl-RS" altLang="en-US" sz="4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РАДИОЛОГИЈА</a:t>
            </a:r>
            <a:endParaRPr lang="en-US" altLang="en-US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3" name="Rectangle 4">
            <a:extLst>
              <a:ext uri="{FF2B5EF4-FFF2-40B4-BE49-F238E27FC236}">
                <a16:creationId xmlns:a16="http://schemas.microsoft.com/office/drawing/2014/main" id="{050552FB-4530-2D12-B857-1F6462718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6640" y="1503680"/>
            <a:ext cx="10271760" cy="516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33400" indent="-53340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just" eaLnBrk="1" hangingPunct="1">
              <a:buClrTx/>
              <a:buSzTx/>
              <a:buFontTx/>
              <a:buAutoNum type="arabicPeriod"/>
            </a:pPr>
            <a:r>
              <a:rPr lang="ru-RU" alt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универзална  ( цео организам, обухвата све узрасте)</a:t>
            </a:r>
          </a:p>
          <a:p>
            <a:pPr algn="just" eaLnBrk="1" hangingPunct="1">
              <a:buClrTx/>
              <a:buSzTx/>
              <a:buFontTx/>
              <a:buAutoNum type="arabicPeriod"/>
            </a:pPr>
            <a:r>
              <a:rPr lang="ru-RU" alt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дефинисана методама- основним циљем заживотног приказа анатомије и патолошке анатомије човека</a:t>
            </a:r>
          </a:p>
          <a:p>
            <a:pPr algn="just" eaLnBrk="1" hangingPunct="1">
              <a:buClrTx/>
              <a:buSzTx/>
              <a:buFontTx/>
              <a:buAutoNum type="arabicPeriod"/>
            </a:pPr>
            <a:r>
              <a:rPr lang="ru-RU" alt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Врсте модалитета: конвенционална радиологија, ултразвучна дијагностика, компјутеризована томографија, магнетна резонанција, позитрон емисиона томографија</a:t>
            </a:r>
          </a:p>
          <a:p>
            <a:pPr algn="just" eaLnBrk="1" hangingPunct="1">
              <a:buClrTx/>
              <a:buSzTx/>
              <a:buFontTx/>
              <a:buAutoNum type="arabicPeriod"/>
            </a:pPr>
            <a:r>
              <a:rPr lang="ru-RU" alt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превазилази оквире дијагностичке методе и прелази у домен терапијске методе, захваљујући области интервентне радиологије</a:t>
            </a:r>
          </a:p>
          <a:p>
            <a:pPr algn="just" eaLnBrk="1" hangingPunct="1">
              <a:buClrTx/>
              <a:buSzTx/>
              <a:buFontTx/>
              <a:buAutoNum type="arabicPeriod"/>
            </a:pPr>
            <a:r>
              <a:rPr lang="ru-RU" alt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радиотерапија</a:t>
            </a:r>
          </a:p>
          <a:p>
            <a:pPr algn="just" eaLnBrk="1" hangingPunct="1">
              <a:buClrTx/>
              <a:buSzTx/>
              <a:buFontTx/>
              <a:buAutoNum type="arabicPeriod"/>
            </a:pPr>
            <a:endParaRPr lang="ru-RU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ClrTx/>
              <a:buSzTx/>
              <a:buNone/>
            </a:pPr>
            <a:endParaRPr lang="sl-SI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D7B3818C-3540-2319-E730-E072EDDFD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429" y="685800"/>
            <a:ext cx="10842171" cy="3369732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en-US" sz="1800" dirty="0"/>
              <a:t></a:t>
            </a:r>
            <a:r>
              <a:rPr lang="ru-RU" altLang="en-US" sz="1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Угао анодне плочице код рендгенских цеви за дијагностику је далеко мањи од  радиотерапијских рендген цеви и износи 15-19°. При овим угловима аноде оптички фокус је далеко мањи од електричног фокуса, па се постиже боље фокусирање (0,8 mm &lt; оптички фокус &lt; 4 mm; квадратног облика). </a:t>
            </a:r>
          </a:p>
          <a:p>
            <a:pPr eaLnBrk="1" hangingPunct="1"/>
            <a:r>
              <a:rPr lang="ru-RU" altLang="en-US" sz="1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 мале површина топлотног фокуса и мале дисципације топлоте решен је ексцентричним положајем фокуса на аноди и ротирањем аноде око своје осе. Тако се величина топлотног фокуса повећава и до 70 пута (по ободу диска ротирајуће аноде) у односу на оптички и електрични фокус, а анода се штити од прегревања. Брзина обртања анодног диска може износити и 10 000 обрт./мин. </a:t>
            </a:r>
          </a:p>
          <a:p>
            <a:pPr eaLnBrk="1" hangingPunct="1"/>
            <a:r>
              <a:rPr lang="ru-RU" altLang="en-US" sz="1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Аноде се хладе ваздухом или уљем.</a:t>
            </a:r>
            <a:endParaRPr lang="sr-Latn-CS" altLang="en-US" sz="1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4" name="Rectangle 2">
            <a:extLst>
              <a:ext uri="{FF2B5EF4-FFF2-40B4-BE49-F238E27FC236}">
                <a16:creationId xmlns:a16="http://schemas.microsoft.com/office/drawing/2014/main" id="{7D6BB0FC-9B34-446A-CD72-BDD710AE9B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en-US" sz="1800">
              <a:latin typeface="Arial" panose="020B0604020202020204" pitchFamily="34" charset="0"/>
            </a:endParaRPr>
          </a:p>
        </p:txBody>
      </p:sp>
      <p:pic>
        <p:nvPicPr>
          <p:cNvPr id="25605" name="Picture 1" descr="0025A">
            <a:extLst>
              <a:ext uri="{FF2B5EF4-FFF2-40B4-BE49-F238E27FC236}">
                <a16:creationId xmlns:a16="http://schemas.microsoft.com/office/drawing/2014/main" id="{D8C6A9F2-DD59-D76E-D3A1-899E81577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4302991"/>
            <a:ext cx="3963988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Rectangle 4">
            <a:extLst>
              <a:ext uri="{FF2B5EF4-FFF2-40B4-BE49-F238E27FC236}">
                <a16:creationId xmlns:a16="http://schemas.microsoft.com/office/drawing/2014/main" id="{B18D16D4-B3F9-FCF4-BCD6-C6E447D33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en-US" sz="1800">
              <a:latin typeface="Arial" panose="020B0604020202020204" pitchFamily="34" charset="0"/>
            </a:endParaRPr>
          </a:p>
        </p:txBody>
      </p:sp>
      <p:pic>
        <p:nvPicPr>
          <p:cNvPr id="25607" name="Picture 3">
            <a:extLst>
              <a:ext uri="{FF2B5EF4-FFF2-40B4-BE49-F238E27FC236}">
                <a16:creationId xmlns:a16="http://schemas.microsoft.com/office/drawing/2014/main" id="{DC9018B9-45C9-72AD-9FAE-AF686FAB3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8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950" y="4076700"/>
            <a:ext cx="1563688" cy="2362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8" name="Rectangle 6">
            <a:extLst>
              <a:ext uri="{FF2B5EF4-FFF2-40B4-BE49-F238E27FC236}">
                <a16:creationId xmlns:a16="http://schemas.microsoft.com/office/drawing/2014/main" id="{12AA5212-EDF4-766D-1EE7-D3AF1FCDD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en-US" sz="1800">
              <a:latin typeface="Arial" panose="020B0604020202020204" pitchFamily="34" charset="0"/>
            </a:endParaRPr>
          </a:p>
        </p:txBody>
      </p:sp>
      <p:pic>
        <p:nvPicPr>
          <p:cNvPr id="25609" name="Picture 6">
            <a:extLst>
              <a:ext uri="{FF2B5EF4-FFF2-40B4-BE49-F238E27FC236}">
                <a16:creationId xmlns:a16="http://schemas.microsoft.com/office/drawing/2014/main" id="{980F475B-F727-84F0-2D6B-F8FB80D765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292600"/>
            <a:ext cx="20383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9">
            <a:extLst>
              <a:ext uri="{FF2B5EF4-FFF2-40B4-BE49-F238E27FC236}">
                <a16:creationId xmlns:a16="http://schemas.microsoft.com/office/drawing/2014/main" id="{8989A3A6-0786-B247-593F-DB87B0D3FA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3229" y="609600"/>
            <a:ext cx="8098971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ru-RU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Рендгенска цев (електронска, Кулиџова)</a:t>
            </a:r>
            <a:br>
              <a:rPr lang="ru-RU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. катода, 2. високи напон измедју катоде и аноде, 3. анода, 4. вакуум у цеви, 5. стаклени омотач цеви</a:t>
            </a:r>
            <a:endParaRPr lang="sl-SI" altLang="en-US" sz="44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26627" name="Picture 7" descr="97">
            <a:extLst>
              <a:ext uri="{FF2B5EF4-FFF2-40B4-BE49-F238E27FC236}">
                <a16:creationId xmlns:a16="http://schemas.microsoft.com/office/drawing/2014/main" id="{7F81B081-2B54-FE79-C4AE-6744B4CC4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689" y="2282825"/>
            <a:ext cx="3322637" cy="137795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5" descr="96">
            <a:extLst>
              <a:ext uri="{FF2B5EF4-FFF2-40B4-BE49-F238E27FC236}">
                <a16:creationId xmlns:a16="http://schemas.microsoft.com/office/drawing/2014/main" id="{F7B4E154-3ED5-1C05-E67D-FB6115486F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4038600"/>
            <a:ext cx="3116263" cy="198120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9" name="Rectangle 3">
            <a:extLst>
              <a:ext uri="{FF2B5EF4-FFF2-40B4-BE49-F238E27FC236}">
                <a16:creationId xmlns:a16="http://schemas.microsoft.com/office/drawing/2014/main" id="{2DA37CE1-F472-4A7E-28CF-12A44399E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1" y="2667000"/>
            <a:ext cx="566057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33400" indent="-533400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>
              <a:buClrTx/>
              <a:buSzTx/>
              <a:buFontTx/>
              <a:buAutoNum type="arabicPeriod"/>
            </a:pPr>
            <a:r>
              <a:rPr lang="ru-RU" altLang="en-US" sz="20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КАТОДА – извор електрона термоелектронском емисијом (Едисонов ефекат) 
катода је спирално влакно од волфрама (Wф): З = 74, висока тачка топљења </a:t>
            </a:r>
            <a:r>
              <a:rPr lang="en-US" altLang="en-US" sz="20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en-US" sz="20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реда величине 3000 ° </a:t>
            </a:r>
            <a:r>
              <a:rPr lang="en-US" altLang="en-US" sz="20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altLang="en-US" sz="20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испаравања, лако обликовање у танку жицу, ниска цена 
струјно коло за загревање катоде (напон реда величине У = 10 </a:t>
            </a:r>
            <a:r>
              <a:rPr lang="en-US" altLang="en-US" sz="20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altLang="en-US" sz="2000" b="1" dirty="0">
                <a:solidFill>
                  <a:srgbClr val="FF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en-US" sz="2800" dirty="0">
              <a:latin typeface="Arial" panose="020B0604020202020204" pitchFamily="34" charset="0"/>
            </a:endParaRPr>
          </a:p>
        </p:txBody>
      </p:sp>
      <p:sp>
        <p:nvSpPr>
          <p:cNvPr id="26630" name="Rectangle 2">
            <a:extLst>
              <a:ext uri="{FF2B5EF4-FFF2-40B4-BE49-F238E27FC236}">
                <a16:creationId xmlns:a16="http://schemas.microsoft.com/office/drawing/2014/main" id="{7FB76C1C-EEF3-D9C8-DE08-116B19BCE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2895600"/>
            <a:ext cx="609600" cy="685800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en-US" sz="1800">
              <a:latin typeface="Calibri" panose="020F0502020204030204" pitchFamily="34" charset="0"/>
            </a:endParaRPr>
          </a:p>
        </p:txBody>
      </p:sp>
      <p:sp>
        <p:nvSpPr>
          <p:cNvPr id="26631" name="Rectangle 1">
            <a:extLst>
              <a:ext uri="{FF2B5EF4-FFF2-40B4-BE49-F238E27FC236}">
                <a16:creationId xmlns:a16="http://schemas.microsoft.com/office/drawing/2014/main" id="{A9243E66-3601-1DD5-09FD-32F7C3C75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4724400"/>
            <a:ext cx="381000" cy="457200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en-US" sz="180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767B0-0988-36B2-7D19-3D07F3CA1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1" y="-83128"/>
            <a:ext cx="8229600" cy="201771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Рендгенска цев (електронска, </a:t>
            </a:r>
            <a:r>
              <a:rPr lang="sr-Cyrl-RS" sz="28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Кулиџова</a:t>
            </a:r>
            <a:r>
              <a:rPr lang="sr-Cyrl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x-none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 . катода, 2. високи напон измедју катоде и аноде, 3. анода, 4. вакуум у цеви, 5. стаклени омотач цеви</a:t>
            </a:r>
            <a:endParaRPr lang="en-US" sz="2000" dirty="0">
              <a:solidFill>
                <a:srgbClr val="FFFF00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3F83C6-E01D-35F8-5BCA-CA215E04C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752599"/>
            <a:ext cx="4680857" cy="4517571"/>
          </a:xfrm>
        </p:spPr>
        <p:txBody>
          <a:bodyPr>
            <a:normAutofit fontScale="92500"/>
          </a:bodyPr>
          <a:lstStyle/>
          <a:p>
            <a:pPr algn="just">
              <a:buNone/>
              <a:defRPr/>
            </a:pPr>
            <a:r>
              <a:rPr lang="x-none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ВИСОКИ НАПОН ИЗМЕЂУ КАТОДЕ И АНОДЕ
Одређује квалитет и квантитет X- зрачења
Реда величине У = 40-140 КВ
3 .АНОДА ЗА КОЧЕЊЕ ЕЛЕКТРОНА
Волфрам на носачу од молибдена
Велико топлотно оптерећење (код напона цеви 100KV – 1% X зрака, 99% топлота
Ротациона анода (10000 обртаја у минути)
Оштрина слике, укошење аноде 16ᵒ (електрични и оптички фокус)</a:t>
            </a:r>
            <a:endParaRPr lang="x-none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2" name="Picture 2" descr="H:\pred.sl\19.png">
            <a:extLst>
              <a:ext uri="{FF2B5EF4-FFF2-40B4-BE49-F238E27FC236}">
                <a16:creationId xmlns:a16="http://schemas.microsoft.com/office/drawing/2014/main" id="{D3596C3C-C784-C581-A21C-446EF34BF3E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7400" y="2209800"/>
            <a:ext cx="3505200" cy="1981200"/>
          </a:xfrm>
          <a:noFill/>
        </p:spPr>
      </p:pic>
      <p:pic>
        <p:nvPicPr>
          <p:cNvPr id="27653" name="Picture 3" descr="H:\pred.sl\19_2.PNG">
            <a:extLst>
              <a:ext uri="{FF2B5EF4-FFF2-40B4-BE49-F238E27FC236}">
                <a16:creationId xmlns:a16="http://schemas.microsoft.com/office/drawing/2014/main" id="{74E962C5-2C4A-878F-EC7E-BCDEECF35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267200"/>
            <a:ext cx="3505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3">
            <a:extLst>
              <a:ext uri="{FF2B5EF4-FFF2-40B4-BE49-F238E27FC236}">
                <a16:creationId xmlns:a16="http://schemas.microsoft.com/office/drawing/2014/main" id="{21937196-04D7-7B4C-F771-62AECDCE3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777875"/>
          </a:xfrm>
        </p:spPr>
        <p:txBody>
          <a:bodyPr/>
          <a:lstStyle/>
          <a:p>
            <a:pPr marL="484632">
              <a:defRPr/>
            </a:pPr>
            <a:r>
              <a:rPr lang="sr-Cyrl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РЕНДГЕНСКИ УРЕЂАЈ/АПАРАТ</a:t>
            </a:r>
            <a:endParaRPr lang="sr-Latn-C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9" name="Content Placeholder 4">
            <a:extLst>
              <a:ext uri="{FF2B5EF4-FFF2-40B4-BE49-F238E27FC236}">
                <a16:creationId xmlns:a16="http://schemas.microsoft.com/office/drawing/2014/main" id="{68E92754-3B98-4A39-41B3-295392AF81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629" y="783771"/>
            <a:ext cx="9976985" cy="3653292"/>
          </a:xfrm>
        </p:spPr>
        <p:txBody>
          <a:bodyPr>
            <a:normAutofit/>
          </a:bodyPr>
          <a:lstStyle/>
          <a:p>
            <a:pPr algn="just"/>
            <a:r>
              <a:rPr lang="ru-RU" altLang="en-US" sz="1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Рендгенски уређај се састоји од рендгенске цеви, кућишта рендгенске цеви (хауба), колиматора, статива и система за напајање рендгенске цеви електричном струјом (генаратор) 
Рендгенска цев се смешта у кућиште чија је сврха да обезбеди правилно позиционирање цеви, да омогући конекцију са генератором и системом за хлађење, те да обезбеди адекватну заштиту околине за време експонирања.
На кућиште је монтиран </a:t>
            </a:r>
            <a:r>
              <a:rPr lang="ru-RU" altLang="en-US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колиматорски систем </a:t>
            </a:r>
            <a:r>
              <a:rPr lang="ru-RU" altLang="en-US" sz="1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који се састоји од два пара покретних дијафрагми којима се ограничава величина зрачног снопа и обезбеђује правилно позиционирање снопа зрачења према пацијенту
Кућиште рендгенске цеви монтира се на одговарајући статив који омогућава правилно постављање зрачног снопа у односу на пацијента и детектор</a:t>
            </a:r>
            <a:r>
              <a:rPr lang="ru-RU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altLang="en-US" sz="1800" dirty="0"/>
          </a:p>
        </p:txBody>
      </p:sp>
      <p:pic>
        <p:nvPicPr>
          <p:cNvPr id="29700" name="Picture 6">
            <a:extLst>
              <a:ext uri="{FF2B5EF4-FFF2-40B4-BE49-F238E27FC236}">
                <a16:creationId xmlns:a16="http://schemas.microsoft.com/office/drawing/2014/main" id="{699F2547-0B2D-B97B-5FFB-BFEC76520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8" r="2802" b="12598"/>
          <a:stretch>
            <a:fillRect/>
          </a:stretch>
        </p:blipFill>
        <p:spPr bwMode="auto">
          <a:xfrm>
            <a:off x="6816726" y="4437064"/>
            <a:ext cx="3382963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7">
            <a:extLst>
              <a:ext uri="{FF2B5EF4-FFF2-40B4-BE49-F238E27FC236}">
                <a16:creationId xmlns:a16="http://schemas.microsoft.com/office/drawing/2014/main" id="{EBA8CF37-BCE6-91C1-5C89-569B34F238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4" y="4292600"/>
            <a:ext cx="249237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740B8-CC5F-CAC8-C656-7C01302F3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685801"/>
            <a:ext cx="9973628" cy="675640"/>
          </a:xfrm>
        </p:spPr>
        <p:txBody>
          <a:bodyPr/>
          <a:lstStyle/>
          <a:p>
            <a:r>
              <a:rPr lang="sr-Cyrl-R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ВРсте</a:t>
            </a:r>
            <a:r>
              <a:rPr lang="sr-Cyrl-R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РЕНДГЕН АПАРАТА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6E62F9-C7D7-217F-E5F6-924860F5A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0684828" cy="5078896"/>
          </a:xfrm>
        </p:spPr>
        <p:txBody>
          <a:bodyPr/>
          <a:lstStyle/>
          <a:p>
            <a:pPr lvl="3">
              <a:buFont typeface="Wingdings" panose="05000000000000000000" pitchFamily="2" charset="2"/>
              <a:buChar char="v"/>
            </a:pPr>
            <a:endParaRPr lang="ru-RU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Намена – медицина (дијагностика и терапија), индустрија, ветерина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Портабилност – </a:t>
            </a:r>
            <a:r>
              <a:rPr lang="sr-Cyrl-R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фиксни, портабилни, 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мобилни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Врста прегледа 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радиографије укључујући ортопанографије,  мамографије и томографије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флуороскопије (ангиографије, за преглед гољег и доњег ГИТ , у оквиру терапије бола код кичменог ступа и код ортопедиских процедура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6047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F1FAFA96-A558-BEB0-E1A4-E839416391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None/>
            </a:pPr>
            <a:r>
              <a:rPr lang="sr-Cyrl-RS" alt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РЕНДГЕНСКИ АПАРАТИ</a:t>
            </a:r>
            <a:endParaRPr lang="en-US" altLang="en-US" sz="4400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pic>
        <p:nvPicPr>
          <p:cNvPr id="30723" name="Picture 5" descr="Bucky_w178_h128jpg">
            <a:extLst>
              <a:ext uri="{FF2B5EF4-FFF2-40B4-BE49-F238E27FC236}">
                <a16:creationId xmlns:a16="http://schemas.microsoft.com/office/drawing/2014/main" id="{3C211A83-AB5C-69D9-315F-9392A9F5E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981075"/>
            <a:ext cx="3275012" cy="235585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3" descr="conventional_rad_w178_h128">
            <a:extLst>
              <a:ext uri="{FF2B5EF4-FFF2-40B4-BE49-F238E27FC236}">
                <a16:creationId xmlns:a16="http://schemas.microsoft.com/office/drawing/2014/main" id="{9C53E81F-1330-90AB-1522-4AFB0F10D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3500439"/>
            <a:ext cx="3005138" cy="2160587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5" name="Rectangle 6">
            <a:extLst>
              <a:ext uri="{FF2B5EF4-FFF2-40B4-BE49-F238E27FC236}">
                <a16:creationId xmlns:a16="http://schemas.microsoft.com/office/drawing/2014/main" id="{06A52B7D-211E-8586-3973-6EF19FF39E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en-US" sz="1800">
              <a:latin typeface="Arial" panose="020B0604020202020204" pitchFamily="34" charset="0"/>
            </a:endParaRPr>
          </a:p>
        </p:txBody>
      </p:sp>
      <p:sp>
        <p:nvSpPr>
          <p:cNvPr id="30726" name="Rectangle 8">
            <a:extLst>
              <a:ext uri="{FF2B5EF4-FFF2-40B4-BE49-F238E27FC236}">
                <a16:creationId xmlns:a16="http://schemas.microsoft.com/office/drawing/2014/main" id="{CC1A1662-4EE1-AB2B-22E4-80AB0CA54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"/>
              <a:defRPr sz="3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95000"/>
              <a:buFont typeface="Verdana" panose="020B0604030504040204" pitchFamily="34" charset="0"/>
              <a:buChar char="›"/>
              <a:defRPr sz="26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90B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sr-Latn-CS" altLang="en-US" sz="1800">
              <a:latin typeface="Arial" panose="020B0604020202020204" pitchFamily="34" charset="0"/>
            </a:endParaRPr>
          </a:p>
        </p:txBody>
      </p:sp>
      <p:pic>
        <p:nvPicPr>
          <p:cNvPr id="30727" name="Picture 9">
            <a:extLst>
              <a:ext uri="{FF2B5EF4-FFF2-40B4-BE49-F238E27FC236}">
                <a16:creationId xmlns:a16="http://schemas.microsoft.com/office/drawing/2014/main" id="{2371764A-9EC8-8BD0-5138-D488C8501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1" y="908051"/>
            <a:ext cx="2447925" cy="246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Picture 10">
            <a:extLst>
              <a:ext uri="{FF2B5EF4-FFF2-40B4-BE49-F238E27FC236}">
                <a16:creationId xmlns:a16="http://schemas.microsoft.com/office/drawing/2014/main" id="{5F33CDAD-68DD-6F9B-6F3A-CE82B86844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908051"/>
            <a:ext cx="247650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Picture 11">
            <a:extLst>
              <a:ext uri="{FF2B5EF4-FFF2-40B4-BE49-F238E27FC236}">
                <a16:creationId xmlns:a16="http://schemas.microsoft.com/office/drawing/2014/main" id="{1DED8F3E-07F9-141D-44CA-E718306E1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26" y="3429000"/>
            <a:ext cx="2682875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Picture 13">
            <a:extLst>
              <a:ext uri="{FF2B5EF4-FFF2-40B4-BE49-F238E27FC236}">
                <a16:creationId xmlns:a16="http://schemas.microsoft.com/office/drawing/2014/main" id="{DA69E05E-B61C-DCC6-9A28-AA77415AC8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6" y="3429000"/>
            <a:ext cx="2817813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41C67-3941-1323-26CD-F1E030BF6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864" y="166750"/>
            <a:ext cx="11437421" cy="147132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sr-Cyrl-R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Апсорпција </a:t>
            </a:r>
            <a:r>
              <a:rPr lang="sr-Latn-C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sr-Cyrl-R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зрачења у медијуму</a:t>
            </a:r>
            <a:b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47" name="Content Placeholder 2">
            <a:extLst>
              <a:ext uri="{FF2B5EF4-FFF2-40B4-BE49-F238E27FC236}">
                <a16:creationId xmlns:a16="http://schemas.microsoft.com/office/drawing/2014/main" id="{B87B7516-8A3D-56DE-2D01-E6A11BDD4B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57943" y="1627187"/>
            <a:ext cx="5061857" cy="4621213"/>
          </a:xfrm>
        </p:spPr>
        <p:txBody>
          <a:bodyPr>
            <a:normAutofit/>
          </a:bodyPr>
          <a:lstStyle/>
          <a:p>
            <a:pPr algn="just"/>
            <a:r>
              <a:rPr lang="sr-Cyrl-R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Сноп </a:t>
            </a:r>
            <a:r>
              <a:rPr lang="sr-Latn-C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sr-Cyrl-R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зрачења који напушта рендгенску цев хомоген
Људски организам кроз кога </a:t>
            </a:r>
            <a:r>
              <a:rPr lang="sr-Latn-C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sr-Cyrl-R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зраци пролазе – </a:t>
            </a:r>
            <a:r>
              <a:rPr lang="sr-Cyrl-RS" altLang="en-U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нехомоген</a:t>
            </a:r>
            <a:r>
              <a:rPr lang="sr-Cyrl-R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медијум
Апсорпција </a:t>
            </a:r>
            <a:r>
              <a:rPr lang="sr-Latn-C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sr-Cyrl-R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зрачења у таквом медијуму није равномерна
Сноп </a:t>
            </a:r>
            <a:r>
              <a:rPr lang="sr-Latn-C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sr-Cyrl-R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зрачења који напушта медијум (објекат који се снима) </a:t>
            </a:r>
            <a:r>
              <a:rPr lang="sr-Cyrl-RS" altLang="en-U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нехомоген</a:t>
            </a:r>
            <a:r>
              <a:rPr lang="sr-Cyrl-R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
Детекција </a:t>
            </a:r>
            <a:r>
              <a:rPr lang="sr-Latn-C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sr-Cyrl-R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зрачења пропуштеног кроз медијум помоћу </a:t>
            </a:r>
            <a:r>
              <a:rPr lang="sr-Cyrl-RS" altLang="en-U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ренденско</a:t>
            </a:r>
            <a:r>
              <a:rPr lang="sr-Cyrl-R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филма или флуоресцентног екрана добија се </a:t>
            </a:r>
            <a:r>
              <a:rPr lang="sr-Cyrl-RS" altLang="en-U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ренденска</a:t>
            </a:r>
            <a:r>
              <a:rPr lang="sr-Cyrl-R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слика тог медијума</a:t>
            </a:r>
            <a:endParaRPr lang="en-US" altLang="en-US" dirty="0">
              <a:solidFill>
                <a:srgbClr val="FFFF00"/>
              </a:solidFill>
            </a:endParaRPr>
          </a:p>
        </p:txBody>
      </p:sp>
      <p:sp>
        <p:nvSpPr>
          <p:cNvPr id="31748" name="Content Placeholder 3">
            <a:extLst>
              <a:ext uri="{FF2B5EF4-FFF2-40B4-BE49-F238E27FC236}">
                <a16:creationId xmlns:a16="http://schemas.microsoft.com/office/drawing/2014/main" id="{E67DA02E-13D2-8079-9E8D-42874A04B6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722438"/>
            <a:ext cx="4038600" cy="4525962"/>
          </a:xfrm>
        </p:spPr>
        <p:txBody>
          <a:bodyPr>
            <a:normAutofit/>
          </a:bodyPr>
          <a:lstStyle/>
          <a:p>
            <a:pPr eaLnBrk="1" hangingPunct="1"/>
            <a:endParaRPr lang="en-US" altLang="en-US" dirty="0"/>
          </a:p>
        </p:txBody>
      </p:sp>
      <p:pic>
        <p:nvPicPr>
          <p:cNvPr id="31749" name="Picture 2" descr="H:\pred.sl\23-1.bmp">
            <a:extLst>
              <a:ext uri="{FF2B5EF4-FFF2-40B4-BE49-F238E27FC236}">
                <a16:creationId xmlns:a16="http://schemas.microsoft.com/office/drawing/2014/main" id="{69A4B38A-1454-7C4E-4FE5-683A8B7EA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447800"/>
            <a:ext cx="12382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Picture 3" descr="H:\pred.sl\23-2.bmp">
            <a:extLst>
              <a:ext uri="{FF2B5EF4-FFF2-40B4-BE49-F238E27FC236}">
                <a16:creationId xmlns:a16="http://schemas.microsoft.com/office/drawing/2014/main" id="{4CC7F53F-FB3C-C558-604A-080866FEFB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1447801"/>
            <a:ext cx="154305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4" descr="H:\pred.sl\23-3.bmp">
            <a:extLst>
              <a:ext uri="{FF2B5EF4-FFF2-40B4-BE49-F238E27FC236}">
                <a16:creationId xmlns:a16="http://schemas.microsoft.com/office/drawing/2014/main" id="{2E4DD0D0-D238-10E7-CEFB-F9248AC34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1" y="3276600"/>
            <a:ext cx="16859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5" descr="H:\pred.sl\23-4.bmp">
            <a:extLst>
              <a:ext uri="{FF2B5EF4-FFF2-40B4-BE49-F238E27FC236}">
                <a16:creationId xmlns:a16="http://schemas.microsoft.com/office/drawing/2014/main" id="{613EB49F-CDCD-0047-2A05-AFFBC4464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3200400"/>
            <a:ext cx="15240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6" descr="H:\pred.sl\23-5.bmp">
            <a:extLst>
              <a:ext uri="{FF2B5EF4-FFF2-40B4-BE49-F238E27FC236}">
                <a16:creationId xmlns:a16="http://schemas.microsoft.com/office/drawing/2014/main" id="{F324D4AD-959D-4567-7663-F1B4DCE060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1" y="4724401"/>
            <a:ext cx="136207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Picture 7" descr="H:\pred.sl\23-6.bmp">
            <a:extLst>
              <a:ext uri="{FF2B5EF4-FFF2-40B4-BE49-F238E27FC236}">
                <a16:creationId xmlns:a16="http://schemas.microsoft.com/office/drawing/2014/main" id="{E327D1B0-9697-8893-B5B2-E59F24DE1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4800601"/>
            <a:ext cx="14859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8892D-B6BE-3AA7-3ADB-EB732C78E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27" y="155865"/>
            <a:ext cx="12108873" cy="1693718"/>
          </a:xfrm>
        </p:spPr>
        <p:txBody>
          <a:bodyPr>
            <a:normAutofit fontScale="90000"/>
          </a:bodyPr>
          <a:lstStyle/>
          <a:p>
            <a:pPr>
              <a:defRPr/>
            </a:pPr>
            <a:br>
              <a:rPr lang="sr-Latn-CS" sz="3100" dirty="0">
                <a:latin typeface="Times New Roman" pitchFamily="18" charset="0"/>
                <a:cs typeface="Times New Roman" pitchFamily="18" charset="0"/>
              </a:rPr>
            </a:br>
            <a:br>
              <a:rPr lang="sr-Latn-CS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Фактори који утичу на апсорпцију X зрачења у медијуму</a:t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2771" name="Content Placeholder 2">
            <a:extLst>
              <a:ext uri="{FF2B5EF4-FFF2-40B4-BE49-F238E27FC236}">
                <a16:creationId xmlns:a16="http://schemas.microsoft.com/office/drawing/2014/main" id="{6B3FB925-0C63-1DD5-42AC-AE5B31C6FB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1" y="1752599"/>
            <a:ext cx="10999354" cy="4949535"/>
          </a:xfrm>
        </p:spPr>
        <p:txBody>
          <a:bodyPr>
            <a:normAutofit/>
          </a:bodyPr>
          <a:lstStyle/>
          <a:p>
            <a:pPr marL="520700" indent="-457200">
              <a:buNone/>
            </a:pPr>
            <a:endParaRPr lang="sr-Cyrl-RS" altLang="en-US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 indent="-457200">
              <a:buNone/>
            </a:pPr>
            <a:endParaRPr lang="sr-Cyrl-RS" altLang="en-US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 indent="-457200">
              <a:buAutoNum type="arabicPeriod"/>
            </a:pPr>
            <a:r>
              <a:rPr lang="sr-Cyrl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Таласна дужина </a:t>
            </a:r>
            <a:r>
              <a:rPr lang="en-U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sr-Cyrl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зрака на трећи степен </a:t>
            </a:r>
            <a:r>
              <a:rPr lang="sr-Latn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l-GR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λ</a:t>
            </a:r>
            <a:r>
              <a:rPr lang="sr-Latn-RS" sz="1800" baseline="300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</a:p>
          <a:p>
            <a:pPr marL="520700" indent="-457200">
              <a:buAutoNum type="arabicPeriod"/>
            </a:pPr>
            <a:r>
              <a:rPr lang="el-GR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Атомски број медијума на четврти степен </a:t>
            </a:r>
            <a:r>
              <a:rPr lang="sr-Latn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sr-Latn-RS" sz="1800" baseline="300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sr-Latn-RS" sz="1800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sr-Latn-RS" altLang="en-US" sz="25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3500" indent="0">
              <a:buNone/>
            </a:pPr>
            <a:r>
              <a:rPr lang="sr-Cyrl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Апсорпција кости: мека ткива = </a:t>
            </a:r>
            <a:r>
              <a:rPr lang="en-U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ZCa4 : ZO4 = 204 : 84 = 160 000 : 4096 = 39 : 1
</a:t>
            </a:r>
            <a:r>
              <a:rPr lang="sr-Cyrl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Апсорпција </a:t>
            </a:r>
            <a:r>
              <a:rPr lang="en-U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sr-Cyrl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зрачења у костима је 40 пута већа него у меким ткивима!
</a:t>
            </a:r>
            <a:endParaRPr lang="en-US" altLang="en-US" sz="25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 indent="-457200"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8892D-B6BE-3AA7-3ADB-EB732C78E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58881"/>
            <a:ext cx="12108873" cy="1693718"/>
          </a:xfrm>
        </p:spPr>
        <p:txBody>
          <a:bodyPr>
            <a:normAutofit fontScale="90000"/>
          </a:bodyPr>
          <a:lstStyle/>
          <a:p>
            <a:pPr>
              <a:defRPr/>
            </a:pPr>
            <a:br>
              <a:rPr lang="sr-Latn-CS" sz="3100" dirty="0">
                <a:latin typeface="Times New Roman" pitchFamily="18" charset="0"/>
                <a:cs typeface="Times New Roman" pitchFamily="18" charset="0"/>
              </a:rPr>
            </a:br>
            <a:br>
              <a:rPr lang="sr-Latn-CS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Фактори који утичу на апсорпцију X зрачења у медијуму</a:t>
            </a:r>
            <a:br>
              <a:rPr lang="ru-RU" sz="31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2771" name="Content Placeholder 2">
            <a:extLst>
              <a:ext uri="{FF2B5EF4-FFF2-40B4-BE49-F238E27FC236}">
                <a16:creationId xmlns:a16="http://schemas.microsoft.com/office/drawing/2014/main" id="{6B3FB925-0C63-1DD5-42AC-AE5B31C6FB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81" y="1752599"/>
            <a:ext cx="10775373" cy="4949535"/>
          </a:xfrm>
        </p:spPr>
        <p:txBody>
          <a:bodyPr>
            <a:normAutofit fontScale="85000" lnSpcReduction="20000"/>
          </a:bodyPr>
          <a:lstStyle/>
          <a:p>
            <a:pPr marL="520700" indent="-457200">
              <a:buNone/>
            </a:pPr>
            <a:r>
              <a:rPr lang="sr-Cyrl-RS" altLang="en-US" sz="25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
</a:t>
            </a:r>
            <a:r>
              <a:rPr lang="sr-Cyrl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. Дебљина медијума (д)
Елементи који улазе у састав меких ткива: О,</a:t>
            </a:r>
            <a:r>
              <a:rPr lang="sr-Latn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sr-Cyrl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r-Latn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H,N</a:t>
            </a:r>
            <a:r>
              <a:rPr lang="sr-Cyrl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
Атомски бројеви (</a:t>
            </a:r>
            <a:r>
              <a:rPr lang="sr-Latn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sr-Cyrl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ових елемената: 8,6,1,7
</a:t>
            </a:r>
            <a:r>
              <a:rPr lang="sr-Cyrl-RS" altLang="en-US" sz="25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Антерио</a:t>
            </a:r>
            <a:r>
              <a:rPr lang="sr-Cyrl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-постериорни дијаметар јетре је д = 15 цм
Дијаметар нормалног лимфног чвора је д = 1 цм
Апсорпција </a:t>
            </a:r>
            <a:r>
              <a:rPr lang="en-U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sr-Cyrl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зрачења у јетри је 15 пута већа него у лимфном чвору, иако је </a:t>
            </a:r>
            <a:r>
              <a:rPr lang="sr-Latn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sr-Cyrl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сличан, јер је дебљина медијума већа!
Елементи који улазе у састав меких ткива и ваздуха су сличног атомског броја
4 . Густина медијума (</a:t>
            </a:r>
            <a:r>
              <a:rPr lang="el-GR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ρ)
</a:t>
            </a:r>
            <a:r>
              <a:rPr lang="sr-Cyrl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Густина ( количник масе и запремине) меких ткива је већа од густине ваздуха.
Апсорпција </a:t>
            </a:r>
            <a:r>
              <a:rPr lang="en-U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sr-Cyrl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зрачења у меким ткивима је већа него у ваздуху, иако је </a:t>
            </a:r>
            <a:r>
              <a:rPr lang="sr-Latn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 </a:t>
            </a:r>
            <a:r>
              <a:rPr lang="sr-Cyrl-RS" altLang="en-US" sz="25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сличан. јер је густина меких ткива већа!</a:t>
            </a:r>
            <a:endParaRPr lang="sr-Latn-CS" altLang="en-US" sz="25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 indent="-457200">
              <a:buNone/>
            </a:pPr>
            <a:endParaRPr lang="en-US" altLang="en-US" sz="25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 indent="-457200"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8989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Box 3"/>
          <p:cNvSpPr txBox="1">
            <a:spLocks noChangeArrowheads="1"/>
          </p:cNvSpPr>
          <p:nvPr/>
        </p:nvSpPr>
        <p:spPr bwMode="auto">
          <a:xfrm>
            <a:off x="579119" y="2263775"/>
            <a:ext cx="82146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Радиографија се  може се бележити : индиректно и директно</a:t>
            </a:r>
            <a:endParaRPr lang="en-US" alt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119" y="2794000"/>
            <a:ext cx="1043178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ИНДИРЕКТНО - подразумева да је између детектовања X-зрачења и регистровања радиографије потребно урадити одређени број корака 
Системи који раде на овај начин су:
сиситем са филмом
сиситем са филмом и интензивирајућим екраном
компјутеризована радиографија (ЦР),
дигитална радиографија (ДР)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0800000" flipV="1">
            <a:off x="579119" y="5097655"/>
            <a:ext cx="107492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ДИРЕКТНО - подразумева директну конверзију упадног X-зрачења у електрични сигнал и приказивање на монитору.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је дигитални радиографски систем са селнијумском плочом.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D92340DD-21D5-D0BA-42EA-29373CD8D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19" y="616226"/>
            <a:ext cx="10414319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/>
            <a:r>
              <a:rPr lang="ru-RU" alt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РАДИОГРАФСКА СЛИКА</a:t>
            </a:r>
          </a:p>
          <a:p>
            <a:pPr marL="0" indent="0"/>
            <a:endParaRPr lang="ru-RU" alt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endParaRPr lang="ru-RU" alt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ru-RU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Врста медицинског сликања која користи конвенционалну рендгенску цев као извор зрачења, у циљу добијања 2D слике анатомије пацијента</a:t>
            </a:r>
            <a:r>
              <a:rPr lang="ru-RU" altLang="en-US" dirty="0"/>
              <a:t>.</a:t>
            </a:r>
            <a:r>
              <a:rPr lang="ru-RU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Добијена слика-медиицнска  радиографкса слика</a:t>
            </a:r>
            <a:endParaRPr lang="en-US" alt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DC12E4E-5F50-0280-BD69-A8666A9FC8C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70263" y="538480"/>
            <a:ext cx="10726057" cy="4734560"/>
          </a:xfrm>
        </p:spPr>
        <p:txBody>
          <a:bodyPr>
            <a:noAutofit/>
          </a:bodyPr>
          <a:lstStyle/>
          <a:p>
            <a:pPr marL="941832" indent="-457200" algn="just">
              <a:buFont typeface="Courier New" panose="02070309020205020404" pitchFamily="49" charset="0"/>
              <a:buChar char="o"/>
              <a:defRPr/>
            </a:pPr>
            <a:br>
              <a:rPr lang="x-none" sz="3200" dirty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x-none" sz="3200" dirty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x-none" sz="3200" dirty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3200" dirty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3200" dirty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3200" dirty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ЛЕК</a:t>
            </a:r>
            <a:br>
              <a:rPr lang="sr-Cyrl-R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-СУПСТАНЦА ЗА МОДИФИКАЦИЈУ ИЛИ ИСПИТИВАЊЕ </a:t>
            </a:r>
            <a:r>
              <a:rPr lang="sr-Cyrl-RS" sz="3200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ФИЗИОЛОШКИх</a:t>
            </a:r>
            <a:r>
              <a:rPr lang="sr-Cyrl-R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СИСТЕМА И ПАТОЛОШКИХ СТАЊА  </a:t>
            </a:r>
            <a:br>
              <a:rPr lang="sr-Cyrl-R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ЦИЉ-ДОБРОБИТ ЧОВЕКАПАЦИЈЕНТА</a:t>
            </a:r>
            <a:br>
              <a:rPr lang="x-none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x-none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-ЛЕК У РАДИОЛОГИЈИ-ЈОНИЗУЈУЋЕ И НЕЈОНИЗУЈУЋЕ ЗРАЧЕЊЕ</a:t>
            </a:r>
            <a:endParaRPr lang="en-US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411" y="241300"/>
            <a:ext cx="1792287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1000125" y="2350031"/>
            <a:ext cx="5835573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-зраци при проласку кроз пацијента бивају ослабљени (атенуација услед фофоелектричног ефекта или Комптоновог ефекта) или апсорбовани и као такви се детектују на детектору – филму
Филм - он је детектор, дисплеј и архивски материјал.
    Чине га основа направљена од провидне пластичне материје на коју је нанесена фотоосетљива емулзија</a:t>
            </a:r>
            <a:endParaRPr lang="en-US" altLang="en-US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442" y="2032794"/>
            <a:ext cx="4044561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6" name="TextBox 6"/>
          <p:cNvSpPr txBox="1">
            <a:spLocks noChangeArrowheads="1"/>
          </p:cNvSpPr>
          <p:nvPr/>
        </p:nvSpPr>
        <p:spPr bwMode="auto">
          <a:xfrm>
            <a:off x="1258849" y="1936319"/>
            <a:ext cx="28217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sr-Cyrl-RS" alt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Радиографија</a:t>
            </a:r>
            <a:r>
              <a:rPr lang="sr-Cyrl-R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 филмом</a:t>
            </a:r>
            <a:endParaRPr lang="en-US" altLang="en-US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956" y="5185828"/>
            <a:ext cx="3772819" cy="1718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TextBox 8"/>
          <p:cNvSpPr txBox="1">
            <a:spLocks noChangeArrowheads="1"/>
          </p:cNvSpPr>
          <p:nvPr/>
        </p:nvSpPr>
        <p:spPr bwMode="auto">
          <a:xfrm>
            <a:off x="6218238" y="4397375"/>
            <a:ext cx="51006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Радиографија са филмом и интензивирајућим екраном</a:t>
            </a:r>
            <a:endParaRPr lang="en-US" altLang="en-US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9" name="TextBox 9"/>
          <p:cNvSpPr txBox="1">
            <a:spLocks noChangeArrowheads="1"/>
          </p:cNvSpPr>
          <p:nvPr/>
        </p:nvSpPr>
        <p:spPr bwMode="auto">
          <a:xfrm>
            <a:off x="6099175" y="5175250"/>
            <a:ext cx="5040313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Детектор – филм у сендвичу између фотоосетљиве емулзије и интензивирајућег екрана</a:t>
            </a:r>
            <a:endParaRPr lang="en-US" alt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30" name="TextBox 10"/>
          <p:cNvSpPr txBox="1">
            <a:spLocks noChangeArrowheads="1"/>
          </p:cNvSpPr>
          <p:nvPr/>
        </p:nvSpPr>
        <p:spPr bwMode="auto">
          <a:xfrm>
            <a:off x="6099175" y="6045200"/>
            <a:ext cx="47368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ru-RU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Појачава осетљивост, али опада резолуција</a:t>
            </a:r>
            <a:endParaRPr lang="en-US" alt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463" y="210820"/>
            <a:ext cx="1792287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TextBox 3"/>
          <p:cNvSpPr txBox="1">
            <a:spLocks noChangeArrowheads="1"/>
          </p:cNvSpPr>
          <p:nvPr/>
        </p:nvSpPr>
        <p:spPr bwMode="auto">
          <a:xfrm>
            <a:off x="1171575" y="2263775"/>
            <a:ext cx="53015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Дигиталне методе бележења радиографске слике</a:t>
            </a:r>
            <a:endParaRPr lang="en-US" altLang="en-US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1575" y="2827338"/>
            <a:ext cx="1007554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Предности:
Слике су и дигиталном формату и приказују се на екрану рачунара
Могуће је направити бесконачан број копија слике без деградације њеног квалитета
Слике се могу преносити на даљину електронским путем брзо и неограничен број пута
Слике се ПАЦС (Пицтуре Арцхиве анд Цоммуницатионс Сyстемс) системом лако могу локално транспортовати (у оквиру једне болнице).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71575" y="4858663"/>
            <a:ext cx="5583836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sr-Cyrl-RS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Методе добијања дигиталне радиографске слике су:
Компјутеризована радиографија(ЦР)
Дигитална радиографија (ДР) 
Дигитална радиографија са селенијумском плочом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>
            <a:extLst>
              <a:ext uri="{FF2B5EF4-FFF2-40B4-BE49-F238E27FC236}">
                <a16:creationId xmlns:a16="http://schemas.microsoft.com/office/drawing/2014/main" id="{7E365669-1318-3A81-B96E-896A5C5433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рендгенског снимања</a:t>
            </a:r>
            <a:endParaRPr lang="en-US" alt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1" name="Rectangle 5">
            <a:extLst>
              <a:ext uri="{FF2B5EF4-FFF2-40B4-BE49-F238E27FC236}">
                <a16:creationId xmlns:a16="http://schemas.microsoft.com/office/drawing/2014/main" id="{D8C2A17D-C33F-EDEC-26DB-A4ABCE1C3CB7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pPr>
              <a:buClr>
                <a:srgbClr val="FFFF00"/>
              </a:buClr>
            </a:pPr>
            <a:r>
              <a:rPr lang="sr-Cyrl-R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Конусна пројекција тела у једној равни, настала </a:t>
            </a:r>
            <a:r>
              <a:rPr lang="sr-Cyrl-RS" altLang="en-U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сумацијом</a:t>
            </a:r>
            <a:r>
              <a:rPr lang="sr-Cyrl-R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свих слојева кроз које су прошли </a:t>
            </a:r>
            <a:r>
              <a:rPr lang="sr-Latn-C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sr-Cyrl-R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зраци
Светлина – присуство ваздуха, гаса (трахеја, плућа)
Сенка - ↑ </a:t>
            </a:r>
            <a:r>
              <a:rPr lang="sr-Cyrl-RS" altLang="en-U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апсорпције:мека</a:t>
            </a:r>
            <a:r>
              <a:rPr lang="sr-Cyrl-RS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ткива, кости, метал</a:t>
            </a:r>
            <a:endParaRPr lang="sr-Latn-C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8363C14-DE6A-8A42-0AF7-AC2528B3E93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27975" y="1828800"/>
            <a:ext cx="5464025" cy="489160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>
            <a:extLst>
              <a:ext uri="{FF2B5EF4-FFF2-40B4-BE49-F238E27FC236}">
                <a16:creationId xmlns:a16="http://schemas.microsoft.com/office/drawing/2014/main" id="{F76ABEBC-0EBA-815B-211B-030CDF69D7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346200"/>
            <a:ext cx="10350500" cy="5257800"/>
          </a:xfrm>
        </p:spPr>
        <p:txBody>
          <a:bodyPr>
            <a:normAutofit/>
          </a:bodyPr>
          <a:lstStyle/>
          <a:p>
            <a:pPr>
              <a:buClr>
                <a:srgbClr val="FFFF00"/>
              </a:buClr>
              <a:buFont typeface="Arial" panose="020B0604020202020204" pitchFamily="34" charset="0"/>
              <a:buChar char="•"/>
            </a:pPr>
            <a:r>
              <a:rPr lang="ru-RU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Ртг зрак – облика конуса, купе. Осовина – ЦЗ
Величина слике: растојање О-Фи, мања површине жиже
Контура слике: тангенцијална пројекција контуре објекта
Тамнина слике: ↑ густина, ↑ атомски број, ↑ дебљина
Контрастност : разлика тамних/светлих површина. Разлика оптичке густине две суседне површине осветљеног и обрађеног филма. 
Повећање : промена меких X зракова, ↓ расути зраци. 
Оштрина слике: предмет већи од оптичког Фо даје на снимку сенку и полусенку
Фокусне – оптичке неоштрине: Већа оштрина, мања полусенка: ↓ Фо, ↓ О-Фи, ↑ Фо-О. 
Неоштрине због покрета
Фотографске неоштрине</a:t>
            </a:r>
            <a:endParaRPr lang="sr-Latn-CS" alt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915" name="Rectangle 4">
            <a:extLst>
              <a:ext uri="{FF2B5EF4-FFF2-40B4-BE49-F238E27FC236}">
                <a16:creationId xmlns:a16="http://schemas.microsoft.com/office/drawing/2014/main" id="{3B35D386-5121-348E-D7F8-0C426BE62D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66850" y="546100"/>
            <a:ext cx="9258300" cy="800100"/>
          </a:xfrm>
          <a:noFill/>
        </p:spPr>
        <p:txBody>
          <a:bodyPr/>
          <a:lstStyle/>
          <a:p>
            <a:r>
              <a:rPr lang="sr-Latn-RS" alt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sr-Cyrl-RS" alt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рендгенског снимања</a:t>
            </a:r>
            <a:endParaRPr lang="en-US" alt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4" descr="scan0009">
            <a:extLst>
              <a:ext uri="{FF2B5EF4-FFF2-40B4-BE49-F238E27FC236}">
                <a16:creationId xmlns:a16="http://schemas.microsoft.com/office/drawing/2014/main" id="{52339E07-1B69-20DB-F248-6C42EC72FE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275" y="2155826"/>
            <a:ext cx="345440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4" descr="scan0004">
            <a:extLst>
              <a:ext uri="{FF2B5EF4-FFF2-40B4-BE49-F238E27FC236}">
                <a16:creationId xmlns:a16="http://schemas.microsoft.com/office/drawing/2014/main" id="{9A92F9BC-9D51-1B6E-8C10-405A42B8C5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-12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225" y="892175"/>
            <a:ext cx="5111750" cy="527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Text Box 5">
            <a:extLst>
              <a:ext uri="{FF2B5EF4-FFF2-40B4-BE49-F238E27FC236}">
                <a16:creationId xmlns:a16="http://schemas.microsoft.com/office/drawing/2014/main" id="{1068328B-1DE3-6BEF-6F62-4D030894CB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6245226"/>
            <a:ext cx="27559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sr-Cyrl-RS" altLang="en-US" sz="2000" dirty="0">
                <a:solidFill>
                  <a:srgbClr val="FFFF00"/>
                </a:solidFill>
              </a:rPr>
              <a:t>Пројекција округле цеви</a:t>
            </a:r>
            <a:endParaRPr lang="en-US" altLang="en-US" sz="2000" dirty="0">
              <a:solidFill>
                <a:srgbClr val="FFFF00"/>
              </a:solidFill>
            </a:endParaRPr>
          </a:p>
        </p:txBody>
      </p:sp>
      <p:sp>
        <p:nvSpPr>
          <p:cNvPr id="39941" name="Text Box 6">
            <a:extLst>
              <a:ext uri="{FF2B5EF4-FFF2-40B4-BE49-F238E27FC236}">
                <a16:creationId xmlns:a16="http://schemas.microsoft.com/office/drawing/2014/main" id="{6864FB95-4E6D-41D6-C4C5-65756F5384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1700" y="454026"/>
            <a:ext cx="3327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sr-Cyrl-RS" altLang="en-US" sz="2000" dirty="0">
                <a:solidFill>
                  <a:srgbClr val="FFFF00"/>
                </a:solidFill>
              </a:rPr>
              <a:t>Пројекција округле шипке</a:t>
            </a:r>
            <a:endParaRPr lang="en-US" altLang="en-US" sz="2000" dirty="0">
              <a:solidFill>
                <a:srgbClr val="FFFF00"/>
              </a:solidFill>
            </a:endParaRPr>
          </a:p>
        </p:txBody>
      </p:sp>
      <p:sp>
        <p:nvSpPr>
          <p:cNvPr id="39942" name="Text Box 7">
            <a:extLst>
              <a:ext uri="{FF2B5EF4-FFF2-40B4-BE49-F238E27FC236}">
                <a16:creationId xmlns:a16="http://schemas.microsoft.com/office/drawing/2014/main" id="{098EDADD-C654-AA50-260E-9DB1544221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5425" y="3287714"/>
            <a:ext cx="18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sr-Latn-CS" altLang="en-US" sz="2000"/>
          </a:p>
        </p:txBody>
      </p:sp>
      <p:sp>
        <p:nvSpPr>
          <p:cNvPr id="39943" name="Text Box 8">
            <a:extLst>
              <a:ext uri="{FF2B5EF4-FFF2-40B4-BE49-F238E27FC236}">
                <a16:creationId xmlns:a16="http://schemas.microsoft.com/office/drawing/2014/main" id="{300233E3-8C5E-A3C1-173E-393D973AE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3350" y="3416300"/>
            <a:ext cx="45448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sr-Latn-CS" altLang="en-US" sz="1800">
                <a:solidFill>
                  <a:srgbClr val="000000"/>
                </a:solidFill>
              </a:rPr>
              <a:t>profilna		      kosa	             ortogonalna</a:t>
            </a:r>
            <a:endParaRPr lang="en-US" altLang="en-US" sz="1800">
              <a:solidFill>
                <a:srgbClr val="000000"/>
              </a:solidFill>
            </a:endParaRPr>
          </a:p>
        </p:txBody>
      </p:sp>
      <p:pic>
        <p:nvPicPr>
          <p:cNvPr id="39944" name="Picture 9" descr="scan0005">
            <a:extLst>
              <a:ext uri="{FF2B5EF4-FFF2-40B4-BE49-F238E27FC236}">
                <a16:creationId xmlns:a16="http://schemas.microsoft.com/office/drawing/2014/main" id="{5424AEC7-ED6F-61ED-B1D6-A8328D1C13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1" y="3698875"/>
            <a:ext cx="4537075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5" name="Text Box 10">
            <a:extLst>
              <a:ext uri="{FF2B5EF4-FFF2-40B4-BE49-F238E27FC236}">
                <a16:creationId xmlns:a16="http://schemas.microsoft.com/office/drawing/2014/main" id="{E1AB043F-F56D-714B-C698-37D69D56CF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4100" y="6245226"/>
            <a:ext cx="2755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sr-Cyrl-RS" altLang="en-US" sz="2000" dirty="0">
                <a:solidFill>
                  <a:srgbClr val="FFFF00"/>
                </a:solidFill>
              </a:rPr>
              <a:t>Пројекција купе</a:t>
            </a:r>
            <a:endParaRPr lang="en-US" altLang="en-US" sz="2000" dirty="0">
              <a:solidFill>
                <a:srgbClr val="FFFF00"/>
              </a:solidFill>
            </a:endParaRPr>
          </a:p>
        </p:txBody>
      </p:sp>
      <p:sp>
        <p:nvSpPr>
          <p:cNvPr id="39946" name="Text Box 11">
            <a:extLst>
              <a:ext uri="{FF2B5EF4-FFF2-40B4-BE49-F238E27FC236}">
                <a16:creationId xmlns:a16="http://schemas.microsoft.com/office/drawing/2014/main" id="{E72AAF32-F2C4-3692-96F9-828E0F45E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7325" y="5027613"/>
            <a:ext cx="44513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sr-Latn-CS" altLang="en-US" sz="1800">
                <a:solidFill>
                  <a:srgbClr val="000000"/>
                </a:solidFill>
              </a:rPr>
              <a:t>Profilna	                  kosa	     ortogonalna</a:t>
            </a:r>
            <a:endParaRPr lang="en-US" altLang="en-US" sz="1800">
              <a:solidFill>
                <a:srgbClr val="000000"/>
              </a:solidFill>
            </a:endParaRPr>
          </a:p>
        </p:txBody>
      </p:sp>
      <p:pic>
        <p:nvPicPr>
          <p:cNvPr id="39947" name="Picture 12" descr="scan0006">
            <a:extLst>
              <a:ext uri="{FF2B5EF4-FFF2-40B4-BE49-F238E27FC236}">
                <a16:creationId xmlns:a16="http://schemas.microsoft.com/office/drawing/2014/main" id="{4A00D7B6-5825-1ED7-2918-8DBBF13154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lum bright="-24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464" y="892176"/>
            <a:ext cx="1819275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8" name="Text Box 13">
            <a:extLst>
              <a:ext uri="{FF2B5EF4-FFF2-40B4-BE49-F238E27FC236}">
                <a16:creationId xmlns:a16="http://schemas.microsoft.com/office/drawing/2014/main" id="{4DB6C160-6380-D15A-55DC-AF395BF4F4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0400" y="495301"/>
            <a:ext cx="3327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sr-Cyrl-RS" altLang="en-US" sz="2000" dirty="0">
                <a:solidFill>
                  <a:srgbClr val="FFFF00"/>
                </a:solidFill>
              </a:rPr>
              <a:t>Пројекција лопте</a:t>
            </a:r>
            <a:endParaRPr lang="en-US" altLang="en-US" sz="2000" dirty="0">
              <a:solidFill>
                <a:srgbClr val="FFFF00"/>
              </a:solidFill>
            </a:endParaRPr>
          </a:p>
        </p:txBody>
      </p:sp>
      <p:sp>
        <p:nvSpPr>
          <p:cNvPr id="39949" name="Text Box 15">
            <a:extLst>
              <a:ext uri="{FF2B5EF4-FFF2-40B4-BE49-F238E27FC236}">
                <a16:creationId xmlns:a16="http://schemas.microsoft.com/office/drawing/2014/main" id="{FBF8B8F3-E391-3E26-49D9-535F93E9B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53501" y="1752601"/>
            <a:ext cx="2174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sr-Cyrl-RS" altLang="en-US" sz="2000" dirty="0">
                <a:solidFill>
                  <a:srgbClr val="FFFF00"/>
                </a:solidFill>
              </a:rPr>
              <a:t>Пројекција </a:t>
            </a:r>
            <a:r>
              <a:rPr lang="sr-Cyrl-RS" altLang="en-US" sz="2000" dirty="0"/>
              <a:t>углова</a:t>
            </a:r>
            <a:endParaRPr lang="en-US" altLang="en-US" sz="20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DD8D0235-9345-08E7-3A8D-4BEA4DFCC4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66850" y="101600"/>
            <a:ext cx="3295650" cy="1371600"/>
          </a:xfrm>
        </p:spPr>
        <p:txBody>
          <a:bodyPr/>
          <a:lstStyle/>
          <a:p>
            <a:r>
              <a:rPr lang="sr-Cyrl-RS" alt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Пројекциони</a:t>
            </a:r>
            <a:r>
              <a:rPr lang="sr-Cyrl-RS" alt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ефекти</a:t>
            </a:r>
            <a:endParaRPr lang="en-US" alt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C0E4964F-507C-5166-DF74-C32F2FEE993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01863" y="1114514"/>
            <a:ext cx="5459005" cy="4763772"/>
          </a:xfrm>
        </p:spPr>
        <p:txBody>
          <a:bodyPr>
            <a:normAutofit/>
          </a:bodyPr>
          <a:lstStyle/>
          <a:p>
            <a:pPr>
              <a:buClr>
                <a:srgbClr val="FFFF00"/>
              </a:buClr>
              <a:buSzTx/>
            </a:pPr>
            <a:r>
              <a:rPr lang="sr-Cyrl-R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ЕФЕКАТ СУМАЦИЈЕ
Две сенке слабијег интензитета нађу једна испред друге на путу </a:t>
            </a:r>
            <a:r>
              <a:rPr lang="sr-Latn-C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sr-Cyrl-R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зрака
Збирно сенка &gt; интензитета, сумирају се
Укрштање предњих/задњих окрајака ребара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840E55D8-908E-54B3-5DC8-8FF64CA3EEB5}"/>
              </a:ext>
            </a:extLst>
          </p:cNvPr>
          <p:cNvCxnSpPr/>
          <p:nvPr/>
        </p:nvCxnSpPr>
        <p:spPr>
          <a:xfrm flipV="1">
            <a:off x="10699570" y="4162698"/>
            <a:ext cx="434159" cy="5399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0CC1FB2A-E6E4-5021-8764-DF22B6AF97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043" y="4876800"/>
            <a:ext cx="1790700" cy="1981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C11178-AA71-FF35-5416-5D9EBFF16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155" y="1030331"/>
            <a:ext cx="6548846" cy="586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250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DD8D0235-9345-08E7-3A8D-4BEA4DFCC4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66850" y="101600"/>
            <a:ext cx="3295650" cy="1371600"/>
          </a:xfrm>
        </p:spPr>
        <p:txBody>
          <a:bodyPr/>
          <a:lstStyle/>
          <a:p>
            <a:r>
              <a:rPr lang="sr-Cyrl-RS" alt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Пројекциони</a:t>
            </a:r>
            <a:r>
              <a:rPr lang="sr-Cyrl-RS" alt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ефекти</a:t>
            </a:r>
            <a:endParaRPr lang="en-US" alt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C0E4964F-507C-5166-DF74-C32F2FEE993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948925" y="1619794"/>
            <a:ext cx="5655075" cy="4438106"/>
          </a:xfrm>
        </p:spPr>
        <p:txBody>
          <a:bodyPr>
            <a:normAutofit/>
          </a:bodyPr>
          <a:lstStyle/>
          <a:p>
            <a:pPr marL="0" indent="0">
              <a:buClr>
                <a:srgbClr val="FFFF00"/>
              </a:buClr>
              <a:buSzTx/>
              <a:buNone/>
            </a:pPr>
            <a:r>
              <a:rPr lang="sr-Cyrl-R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
ЕФЕКАТ ПРЕПОКРИВАЊА – СУПЕРПОЗИЦИЈЕ
Две сенке различитог интензитета у истој пројекцији: сенка ↑ интензитета покриће, маскирати сенку ↓ интензитета.
Срчана сенка покрива </a:t>
            </a:r>
            <a:r>
              <a:rPr lang="sr-Cyrl-RS" altLang="en-US" sz="24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ретрокардијални</a:t>
            </a:r>
            <a:r>
              <a:rPr lang="sr-Cyrl-RS" altLang="en-US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простор-плућа који је у њеној пројекцији</a:t>
            </a: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60E5F4-4435-945B-B87C-8E5F9465C1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000" t="66793" r="28854" b="11988"/>
          <a:stretch/>
        </p:blipFill>
        <p:spPr>
          <a:xfrm>
            <a:off x="8343106" y="51321"/>
            <a:ext cx="3396134" cy="33372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67C5222-D751-40A3-34A1-26D44DF8B2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214" t="46730" r="42715" b="29651"/>
          <a:stretch/>
        </p:blipFill>
        <p:spPr>
          <a:xfrm>
            <a:off x="8353092" y="3388564"/>
            <a:ext cx="3081262" cy="3418934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045AE89B-9D49-C762-E5B2-3AF7A47837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66850" y="101600"/>
            <a:ext cx="3295650" cy="1371600"/>
          </a:xfrm>
        </p:spPr>
        <p:txBody>
          <a:bodyPr/>
          <a:lstStyle/>
          <a:p>
            <a:r>
              <a:rPr lang="sr-Cyrl-RS" alt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Пројекциони</a:t>
            </a:r>
            <a:r>
              <a:rPr lang="sr-Cyrl-RS" alt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ефекти</a:t>
            </a:r>
            <a:endParaRPr lang="en-US" alt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C5F9B167-1A7A-DEA9-B4A6-92F205EFD90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48343" y="1672046"/>
            <a:ext cx="6008913" cy="460175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FFFF00"/>
              </a:buClr>
              <a:buSzTx/>
            </a:pP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ЕФЕКАТ БЉЕШТАЊА - БРИСАЊА
Светлина гаса у шупљем органу брише сенку другог ткива које је у пројекцији светлине 
Гасна колекција колона брише </a:t>
            </a:r>
            <a:r>
              <a:rPr lang="sr-Cyrl-RS" altLang="en-US" sz="1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костну</a:t>
            </a: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структуру </a:t>
            </a:r>
            <a:r>
              <a:rPr lang="sr-Cyrl-RS" altLang="en-US" sz="1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илијачних</a:t>
            </a: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костију</a:t>
            </a:r>
            <a:endParaRPr lang="en-US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989" name="Line 11">
            <a:extLst>
              <a:ext uri="{FF2B5EF4-FFF2-40B4-BE49-F238E27FC236}">
                <a16:creationId xmlns:a16="http://schemas.microsoft.com/office/drawing/2014/main" id="{D6651B50-EE3C-6B4F-7899-B9EA45D0CA9F}"/>
              </a:ext>
            </a:extLst>
          </p:cNvPr>
          <p:cNvSpPr>
            <a:spLocks noChangeShapeType="1"/>
          </p:cNvSpPr>
          <p:nvPr/>
        </p:nvSpPr>
        <p:spPr bwMode="auto">
          <a:xfrm>
            <a:off x="8001000" y="4343400"/>
            <a:ext cx="241300" cy="4318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991" name="Line 15">
            <a:extLst>
              <a:ext uri="{FF2B5EF4-FFF2-40B4-BE49-F238E27FC236}">
                <a16:creationId xmlns:a16="http://schemas.microsoft.com/office/drawing/2014/main" id="{C9FD250A-85ED-4688-AAFE-FD0E93837F0E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2300" y="4064000"/>
            <a:ext cx="241300" cy="4318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993" name="Line 17">
            <a:extLst>
              <a:ext uri="{FF2B5EF4-FFF2-40B4-BE49-F238E27FC236}">
                <a16:creationId xmlns:a16="http://schemas.microsoft.com/office/drawing/2014/main" id="{A5BBF29F-F874-E94A-8A16-71DA274C1CA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490200" y="1143000"/>
            <a:ext cx="215900" cy="1984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1105BB-23CF-D1F3-D850-C79D63F1D7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6852" y="-8391"/>
            <a:ext cx="5702237" cy="6858000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9357403-7113-248D-DE86-F7277A9CDBE9}"/>
              </a:ext>
            </a:extLst>
          </p:cNvPr>
          <p:cNvCxnSpPr/>
          <p:nvPr/>
        </p:nvCxnSpPr>
        <p:spPr>
          <a:xfrm flipH="1">
            <a:off x="8121650" y="2964656"/>
            <a:ext cx="65869" cy="455953"/>
          </a:xfrm>
          <a:prstGeom prst="straightConnector1">
            <a:avLst/>
          </a:prstGeom>
          <a:ln>
            <a:solidFill>
              <a:schemeClr val="tx2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045AE89B-9D49-C762-E5B2-3AF7A47837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66850" y="101600"/>
            <a:ext cx="3295650" cy="1371600"/>
          </a:xfrm>
        </p:spPr>
        <p:txBody>
          <a:bodyPr/>
          <a:lstStyle/>
          <a:p>
            <a:r>
              <a:rPr lang="sr-Cyrl-RS" altLang="en-US" sz="32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Пројекциони</a:t>
            </a:r>
            <a:r>
              <a:rPr lang="sr-Cyrl-RS" altLang="en-US" sz="3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ефекти</a:t>
            </a:r>
            <a:endParaRPr lang="en-US" altLang="en-US" sz="32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C5F9B167-1A7A-DEA9-B4A6-92F205EFD90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212850" y="1409700"/>
            <a:ext cx="4032250" cy="48641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FFFF00"/>
              </a:buClr>
              <a:buSzTx/>
              <a:buFont typeface="Wingdings" panose="05000000000000000000" pitchFamily="2" charset="2"/>
              <a:buChar char="ü"/>
            </a:pPr>
            <a:r>
              <a:rPr lang="sr-Cyrl-RS" altLang="en-US" sz="1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Тангенцијални</a:t>
            </a: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ефекат
</a:t>
            </a:r>
            <a:r>
              <a:rPr lang="sr-Latn-C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зрак при проласку кривином заобљеног тела, као тангента, буде јаче апсорбован, дајући </a:t>
            </a:r>
            <a:r>
              <a:rPr lang="sr-Cyrl-RS" altLang="en-US" sz="1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сумацијом</a:t>
            </a: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пројекцију дебљег слоја.
јача сенка ребара у </a:t>
            </a:r>
            <a:r>
              <a:rPr lang="sr-Cyrl-RS" altLang="en-US" sz="1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аксили</a:t>
            </a:r>
            <a:r>
              <a:rPr lang="sr-Cyrl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пропратница </a:t>
            </a:r>
            <a:r>
              <a:rPr lang="sr-Cyrl-RS" altLang="en-US" sz="18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клавикуле</a:t>
            </a:r>
            <a:r>
              <a:rPr lang="sr-Latn-RS" altLang="en-US" sz="1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k</a:t>
            </a:r>
            <a:r>
              <a:rPr lang="sr-Cyrl-RS" altLang="en-US" sz="16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ости</a:t>
            </a:r>
            <a:r>
              <a:rPr lang="sr-Cyrl-RS" altLang="en-US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калварије</a:t>
            </a:r>
            <a:endParaRPr lang="en-US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991" name="Line 15">
            <a:extLst>
              <a:ext uri="{FF2B5EF4-FFF2-40B4-BE49-F238E27FC236}">
                <a16:creationId xmlns:a16="http://schemas.microsoft.com/office/drawing/2014/main" id="{C9FD250A-85ED-4688-AAFE-FD0E93837F0E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2300" y="4064000"/>
            <a:ext cx="241300" cy="4318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9357403-7113-248D-DE86-F7277A9CDBE9}"/>
              </a:ext>
            </a:extLst>
          </p:cNvPr>
          <p:cNvCxnSpPr/>
          <p:nvPr/>
        </p:nvCxnSpPr>
        <p:spPr>
          <a:xfrm flipH="1">
            <a:off x="8599078" y="4293790"/>
            <a:ext cx="65869" cy="455953"/>
          </a:xfrm>
          <a:prstGeom prst="straightConnector1">
            <a:avLst/>
          </a:prstGeom>
          <a:ln>
            <a:solidFill>
              <a:schemeClr val="tx2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54865B35-E747-CEC5-D718-01452756B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680" y="2487477"/>
            <a:ext cx="7123927" cy="284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401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ACA59DC0-BA4A-F79B-38EE-4BAA327DB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230292"/>
            <a:ext cx="8534400" cy="1507067"/>
          </a:xfrm>
        </p:spPr>
        <p:txBody>
          <a:bodyPr/>
          <a:lstStyle/>
          <a:p>
            <a:pPr marL="484632">
              <a:defRPr/>
            </a:pPr>
            <a:r>
              <a:rPr lang="sr-Cyrl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УВОД</a:t>
            </a:r>
            <a:endParaRPr lang="sr-Latn-C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E04B33C9-1880-9D97-24C9-3FB9D7CF5F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1120" y="1989139"/>
            <a:ext cx="8869680" cy="3974781"/>
          </a:xfrm>
        </p:spPr>
        <p:txBody>
          <a:bodyPr>
            <a:normAutofit/>
          </a:bodyPr>
          <a:lstStyle/>
          <a:p>
            <a:pPr algn="just" eaLnBrk="1" hangingPunct="1"/>
            <a:r>
              <a:rPr lang="sr-Cyrl-R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Одређени молекули </a:t>
            </a:r>
            <a:r>
              <a:rPr lang="sr-Latn-C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апсорпције ултравиолетног и </a:t>
            </a:r>
            <a:r>
              <a:rPr lang="sr-Cyrl-RS" alt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јонизујућег</a:t>
            </a:r>
            <a:r>
              <a:rPr lang="sr-Cyrl-R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зрачења</a:t>
            </a:r>
            <a:r>
              <a:rPr lang="sr-Latn-C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altLang="en-US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sr-Cyrl-RS" alt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Реемисија</a:t>
            </a:r>
            <a:r>
              <a:rPr lang="sr-Cyrl-R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светлости већих таласних дужина (ниже енергије)</a:t>
            </a:r>
            <a:r>
              <a:rPr lang="sr-Latn-C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ФЛУОРИСЦЕНЦИЈА-</a:t>
            </a:r>
            <a:r>
              <a:rPr lang="sr-Cyrl-RS" alt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реемсија</a:t>
            </a:r>
            <a:r>
              <a:rPr lang="sr-Cyrl-R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току излагања дејству зрачења </a:t>
            </a:r>
          </a:p>
          <a:p>
            <a:pPr algn="just"/>
            <a:r>
              <a:rPr lang="sr-Cyrl-R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ФОСФОРЕСЦЕНЦИЈА-</a:t>
            </a:r>
            <a:r>
              <a:rPr lang="sr-Cyrl-RS" alt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реемсија</a:t>
            </a:r>
            <a:r>
              <a:rPr lang="sr-Cyrl-R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продужена и по престанку излагању </a:t>
            </a:r>
          </a:p>
          <a:p>
            <a:pPr algn="just" eaLnBrk="1" hangingPunct="1"/>
            <a:r>
              <a:rPr lang="sr-Cyrl-R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Ефекат флуоресценције-практична значај у детекцији </a:t>
            </a:r>
            <a:r>
              <a:rPr lang="sr-Cyrl-RS" alt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јонизујућих</a:t>
            </a:r>
            <a:r>
              <a:rPr lang="sr-Cyrl-R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зрачења</a:t>
            </a:r>
          </a:p>
          <a:p>
            <a:pPr algn="just" eaLnBrk="1" hangingPunct="1"/>
            <a:r>
              <a:rPr lang="sr-Cyrl-R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ЈОНИЗУЈУЋЕ ЗРАЧЕЊЕ-изазива јонизацију материје  кроз коју пролази директно на материју, или секундарном радијацијом</a:t>
            </a:r>
            <a:endParaRPr lang="sr-Latn-CS" altLang="en-US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sr-Latn-CS" altLang="en-US" sz="1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B9E666D1-A683-BC59-57B2-F535B6DB1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62560"/>
            <a:ext cx="11927840" cy="6583680"/>
          </a:xfrm>
        </p:spPr>
        <p:txBody>
          <a:bodyPr>
            <a:normAutofit/>
          </a:bodyPr>
          <a:lstStyle/>
          <a:p>
            <a:pPr marL="941832" indent="-457200">
              <a:buFont typeface="Wingdings" panose="05000000000000000000" pitchFamily="2" charset="2"/>
              <a:buChar char="v"/>
              <a:defRPr/>
            </a:pPr>
            <a:r>
              <a:rPr lang="sr-Cyrl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ЗРАЧЕЊЕ-ПРОЦЕС ЕМИСИЈЕ ЕНЕРГИЈЕ  У   ПРОСТОРУ </a:t>
            </a:r>
            <a:br>
              <a:rPr lang="sr-Cyrl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2800" b="1" dirty="0">
                <a:solidFill>
                  <a:schemeClr val="accent1">
                    <a:tint val="83000"/>
                    <a:satMod val="1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ЈОНИЗУЈУЋЕ ЗРАЧЕЊЕ : </a:t>
            </a:r>
            <a:br>
              <a:rPr lang="sr-Cyrl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ФОТОНСКО-ЕЛЕКТРОМАГНЕТСКО </a:t>
            </a:r>
            <a:br>
              <a:rPr lang="sr-Cyrl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sr-Cyrl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sr-Cyrl-RS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КОРПУСКУЛАРНО</a:t>
            </a:r>
            <a:b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1DB687B-A428-7B14-6916-52CF09B9F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429" y="326571"/>
            <a:ext cx="10853057" cy="59871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sr-Cyrl-RS" dirty="0"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ФОТОНСКО ЗРАЧЕЊЕ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</a:t>
            </a:r>
            <a:r>
              <a:rPr lang="sr-Latn-R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 КАРАКТЕРИСТИКЕ</a:t>
            </a:r>
          </a:p>
          <a:p>
            <a:pPr>
              <a:buFont typeface="Wingdings" panose="05000000000000000000" pitchFamily="2" charset="2"/>
              <a:buChar char="v"/>
            </a:pPr>
            <a:endParaRPr lang="ru-RU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електромагнетско зрачење високе енергије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зависно од механизма настанка може да буде X или гама (γ) зрачење</a:t>
            </a:r>
          </a:p>
          <a:p>
            <a:endParaRPr lang="ru-RU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Икс (X) зрачење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Настанак  вештачки- у рендгенгенским цевима рендген апарата или у линеарним акцелераторима електрона (ЛИНАК)  укључени у коло електричне струје.</a:t>
            </a:r>
          </a:p>
          <a:p>
            <a:endParaRPr lang="ru-RU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Гама (γ) зрачење </a:t>
            </a:r>
            <a:r>
              <a:rPr lang="ru-RU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настаје дезинтеграцијом језгра природних или вештачких радиоизотопа</a:t>
            </a:r>
          </a:p>
          <a:p>
            <a:endParaRPr lang="ru-RU" dirty="0">
              <a:solidFill>
                <a:srgbClr val="FFFF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235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>
            <a:extLst>
              <a:ext uri="{FF2B5EF4-FFF2-40B4-BE49-F238E27FC236}">
                <a16:creationId xmlns:a16="http://schemas.microsoft.com/office/drawing/2014/main" id="{E79F7805-DEEE-C5CF-8CE0-872AFAF84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685" y="239486"/>
            <a:ext cx="10515601" cy="6368143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sr-Latn-RS" altLang="en-US" sz="2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altLang="en-US" sz="4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КОРПУСКУЛАРНО ЗРАЧЕЊЕ </a:t>
            </a:r>
            <a:endParaRPr lang="sr-Latn-RS" altLang="en-US" sz="40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sr-Latn-RS" altLang="en-US" sz="2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altLang="en-US" sz="2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радиотерапија се најчешће спроводи електронима ређе другим наелектрисаним </a:t>
            </a:r>
            <a:r>
              <a:rPr lang="sr-Latn-RS" altLang="en-US" sz="2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2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ненаелектрисаним честицама:</a:t>
            </a:r>
          </a:p>
          <a:p>
            <a:pPr eaLnBrk="1" hangingPunct="1">
              <a:buFontTx/>
              <a:buNone/>
            </a:pPr>
            <a:endParaRPr lang="ru-RU" altLang="en-US" sz="21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ru-RU" altLang="en-US" sz="2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en-US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en-US" sz="2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ЕЛЕКТРОНИ  малу масу и могу да се убрзају до брзине блиске брзини светлости</a:t>
            </a:r>
          </a:p>
          <a:p>
            <a:pPr eaLnBrk="1" hangingPunct="1">
              <a:buFontTx/>
              <a:buNone/>
            </a:pPr>
            <a:r>
              <a:rPr lang="ru-RU" altLang="en-US" sz="2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 ПРОТОНИ  масу која је 1836 пута већа од масе електрона. </a:t>
            </a:r>
          </a:p>
          <a:p>
            <a:pPr eaLnBrk="1" hangingPunct="1">
              <a:buFontTx/>
              <a:buNone/>
            </a:pPr>
            <a:r>
              <a:rPr lang="ru-RU" altLang="en-US" sz="21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 НЕУТРОНИ;  Пи – мезони и тешки јони</a:t>
            </a:r>
            <a:endParaRPr lang="en-US" alt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285295-01E4-308B-B009-D5FDCAFB0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039" y="406400"/>
            <a:ext cx="10656389" cy="1128485"/>
          </a:xfrm>
        </p:spPr>
        <p:txBody>
          <a:bodyPr/>
          <a:lstStyle/>
          <a:p>
            <a:pPr algn="ctr"/>
            <a:r>
              <a:rPr lang="sr-Cyrl-RS" dirty="0">
                <a:solidFill>
                  <a:srgbClr val="FFFF00"/>
                </a:solidFill>
              </a:rPr>
              <a:t>   </a:t>
            </a:r>
            <a:r>
              <a:rPr lang="sr-Latn-RS" dirty="0">
                <a:solidFill>
                  <a:srgbClr val="FFFF00"/>
                </a:solidFill>
              </a:rPr>
              <a:t>  </a:t>
            </a:r>
            <a:r>
              <a:rPr lang="sr-Cyrl-R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НЕЈОНИЗУЈУЋЕ ЗРАЧЕЊЕ</a:t>
            </a:r>
            <a:endParaRPr lang="en-US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3DE98E-BBEE-A19E-2B45-4D67937277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4372" y="2042160"/>
            <a:ext cx="10268268" cy="39217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r-Cyrl-RS" dirty="0">
              <a:solidFill>
                <a:srgbClr val="FFFF00"/>
              </a:solidFill>
            </a:endParaRPr>
          </a:p>
          <a:p>
            <a:r>
              <a:rPr lang="sr-Cyrl-R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ултрааљубичасто</a:t>
            </a:r>
            <a:r>
              <a:rPr lang="sr-Cyrl-R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ултравиолетно зрачење, </a:t>
            </a:r>
          </a:p>
          <a:p>
            <a:r>
              <a:rPr lang="sr-Cyrl-R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видљиво зрачење (светлост-таласне дужине 400-780 </a:t>
            </a:r>
            <a:r>
              <a:rPr lang="sr-Cyrl-R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</a:t>
            </a:r>
            <a:r>
              <a:rPr lang="sr-Cyrl-R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endParaRPr lang="sr-Latn-R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инфрацрвено зрачење, </a:t>
            </a:r>
          </a:p>
          <a:p>
            <a:r>
              <a:rPr lang="sr-Cyrl-R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радио-фреквенцијско зрачење, </a:t>
            </a:r>
            <a:endParaRPr lang="sr-Latn-R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електромагнетска поља ниских фреквенција (0-10 </a:t>
            </a:r>
            <a:r>
              <a:rPr lang="sr-Cyrl-R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кХз</a:t>
            </a:r>
            <a:r>
              <a:rPr lang="sr-Cyrl-R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и </a:t>
            </a:r>
          </a:p>
          <a:p>
            <a:r>
              <a:rPr lang="sr-Cyrl-R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ултразвук или звук чија је фреквенција већа од 20 </a:t>
            </a:r>
            <a:r>
              <a:rPr lang="sr-Cyrl-RS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кХз</a:t>
            </a:r>
            <a:r>
              <a:rPr lang="sr-Cyrl-R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297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F954D8C9-D11D-6C2E-9145-73FF7C5C7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3200" y="274639"/>
            <a:ext cx="8737600" cy="1358218"/>
          </a:xfrm>
        </p:spPr>
        <p:txBody>
          <a:bodyPr/>
          <a:lstStyle/>
          <a:p>
            <a:pPr marL="484632">
              <a:defRPr/>
            </a:pPr>
            <a:r>
              <a:rPr lang="sr-Latn-R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sr-Cyrl-R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ЕЛЕКТРОМАГНЕТНИ ТАЛАСИ</a:t>
            </a:r>
            <a:r>
              <a:rPr lang="sr-Latn-CS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C24ED33E-A9D1-5209-1D11-B2B364B25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3200" y="1052512"/>
            <a:ext cx="10027920" cy="2645727"/>
          </a:xfrm>
        </p:spPr>
        <p:txBody>
          <a:bodyPr/>
          <a:lstStyle/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ru-RU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Периодична промена електричног и магнетског поља у времену и простору</a:t>
            </a:r>
          </a:p>
          <a:p>
            <a:pPr algn="just" eaLnBrk="1" hangingPunct="1">
              <a:buFont typeface="Wingdings" panose="05000000000000000000" pitchFamily="2" charset="2"/>
              <a:buChar char="v"/>
            </a:pPr>
            <a:r>
              <a:rPr lang="ru-RU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Различита енергија (фреквенцију,таласну дужину</a:t>
            </a:r>
            <a:endParaRPr lang="en-US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Picture 4" descr="E:\RT\snap8.jpg">
            <a:extLst>
              <a:ext uri="{FF2B5EF4-FFF2-40B4-BE49-F238E27FC236}">
                <a16:creationId xmlns:a16="http://schemas.microsoft.com/office/drawing/2014/main" id="{FE29FD47-B6A4-0888-4390-E06BC06690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037" y="3481388"/>
            <a:ext cx="5287963" cy="337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16">
            <a:extLst>
              <a:ext uri="{FF2B5EF4-FFF2-40B4-BE49-F238E27FC236}">
                <a16:creationId xmlns:a16="http://schemas.microsoft.com/office/drawing/2014/main" id="{5FCD824A-9EEF-5AF9-59A0-66279EB87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1389"/>
            <a:ext cx="5666009" cy="337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968</TotalTime>
  <Words>2481</Words>
  <Application>Microsoft Office PowerPoint</Application>
  <PresentationFormat>Widescreen</PresentationFormat>
  <Paragraphs>164</Paragraphs>
  <Slides>38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8" baseType="lpstr">
      <vt:lpstr>Arial</vt:lpstr>
      <vt:lpstr>Calibri</vt:lpstr>
      <vt:lpstr>Century Gothic</vt:lpstr>
      <vt:lpstr>Courier New</vt:lpstr>
      <vt:lpstr>Times New Roman</vt:lpstr>
      <vt:lpstr>Wingdings</vt:lpstr>
      <vt:lpstr>Wingdings 2</vt:lpstr>
      <vt:lpstr>Wingdings 3</vt:lpstr>
      <vt:lpstr>Slice</vt:lpstr>
      <vt:lpstr>Photoshop.Image.8</vt:lpstr>
      <vt:lpstr>ОСНОВИ РАДИОЛОШКЕ ФИЗИКЕ РЕНДГЕН АПАРАТУРА</vt:lpstr>
      <vt:lpstr>PowerPoint Presentation</vt:lpstr>
      <vt:lpstr>      ЛЕК  -СУПСТАНЦА ЗА МОДИФИКАЦИЈУ ИЛИ ИСПИТИВАЊЕ ФИЗИОЛОШКИх СИСТЕМА И ПАТОЛОШКИХ СТАЊА   ЦИЉ-ДОБРОБИТ ЧОВЕКАПАЦИЈЕНТА  -ЛЕК У РАДИОЛОГИЈИ-ЈОНИЗУЈУЋЕ И НЕЈОНИЗУЈУЋЕ ЗРАЧЕЊЕ</vt:lpstr>
      <vt:lpstr>                                     УВОД</vt:lpstr>
      <vt:lpstr>ЗРАЧЕЊЕ-ПРОЦЕС ЕМИСИЈЕ ЕНЕРГИЈЕ  У   ПРОСТОРУ    ЈОНИЗУЈУЋЕ ЗРАЧЕЊЕ :   1. ФОТОНСКО-ЕЛЕКТРОМАГНЕТСКО   2. КОРПУСКУЛАРНО </vt:lpstr>
      <vt:lpstr>PowerPoint Presentation</vt:lpstr>
      <vt:lpstr>PowerPoint Presentation</vt:lpstr>
      <vt:lpstr>     НЕЈОНИЗУЈУЋЕ ЗРАЧЕЊЕ</vt:lpstr>
      <vt:lpstr>           ЕЛЕКТРОМАГНЕТНИ ТАЛАСИ </vt:lpstr>
      <vt:lpstr>PowerPoint Presentation</vt:lpstr>
      <vt:lpstr>                         X ЗРАЦИ-ИСТОРИЈАТ</vt:lpstr>
      <vt:lpstr>-заснива се на трансмисији x-зрака кроз људско тело  -X-зраци представљају облик електромагнетене енергије таласне дужине 0,1 -10 N јонизујућа зРАчења  </vt:lpstr>
      <vt:lpstr> </vt:lpstr>
      <vt:lpstr>PowerPoint Presentation</vt:lpstr>
      <vt:lpstr>  - када је енергија фотона &gt; 1,02 Mev, може се формирати пар електрон-позитрон -  убрзо, позитрон се анихилира са другим електроном. формирају се два фотона који лете у два супротна смера (користи се у нуклеарном снимању)</vt:lpstr>
      <vt:lpstr>                         РЕНДГЕНСКА ЦЕВ</vt:lpstr>
      <vt:lpstr>PowerPoint Presentation</vt:lpstr>
      <vt:lpstr>                         РТГ ЦЕВ КАТОДА</vt:lpstr>
      <vt:lpstr>РЕНДГЕНСКА ЦЕВ - АНОДА</vt:lpstr>
      <vt:lpstr>PowerPoint Presentation</vt:lpstr>
      <vt:lpstr>PowerPoint Presentation</vt:lpstr>
      <vt:lpstr>Рендгенска цев (електронска, Кулиџова) 1 . катода, 2. високи напон измедју катоде и аноде, 3. анода, 4. вакуум у цеви, 5. стаклени омотач цеви</vt:lpstr>
      <vt:lpstr>РЕНДГЕНСКИ УРЕЂАЈ/АПАРАТ</vt:lpstr>
      <vt:lpstr>ВРсте РЕНДГЕН АПАРАТА</vt:lpstr>
      <vt:lpstr>PowerPoint Presentation</vt:lpstr>
      <vt:lpstr>Апсорпција X-зрачења у медијуму </vt:lpstr>
      <vt:lpstr>  Фактори који утичу на апсорпцију X зрачења у медијуму </vt:lpstr>
      <vt:lpstr>  Фактори који утичу на апсорпцију X зрачења у медијуму </vt:lpstr>
      <vt:lpstr>PowerPoint Presentation</vt:lpstr>
      <vt:lpstr>PowerPoint Presentation</vt:lpstr>
      <vt:lpstr>PowerPoint Presentation</vt:lpstr>
      <vt:lpstr>Основе рендгенског снимања</vt:lpstr>
      <vt:lpstr>       Основе рендгенског снимања</vt:lpstr>
      <vt:lpstr>PowerPoint Presentation</vt:lpstr>
      <vt:lpstr>Пројекциони ефекти</vt:lpstr>
      <vt:lpstr>Пројекциони ефекти</vt:lpstr>
      <vt:lpstr>Пројекциони ефекти</vt:lpstr>
      <vt:lpstr>Пројекциони ефекти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Biljana Brkic</dc:creator>
  <cp:lastModifiedBy>Biljana Brkic</cp:lastModifiedBy>
  <cp:revision>36</cp:revision>
  <dcterms:created xsi:type="dcterms:W3CDTF">2024-08-27T06:46:34Z</dcterms:created>
  <dcterms:modified xsi:type="dcterms:W3CDTF">2024-08-29T09:04:15Z</dcterms:modified>
</cp:coreProperties>
</file>